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sldSz cx="9144000" cy="5143500" type="screen16x9"/>
  <p:notesSz cx="9144000" cy="51435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1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8307" y="439039"/>
            <a:ext cx="818738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2A399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2A399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rgbClr val="0462C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2A399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2A399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8091" y="7696"/>
            <a:ext cx="3449320" cy="468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2A399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5155" y="1275969"/>
            <a:ext cx="8133689" cy="2522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heavy">
                <a:solidFill>
                  <a:srgbClr val="0462C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jpg"/><Relationship Id="rId3" Type="http://schemas.openxmlformats.org/officeDocument/2006/relationships/image" Target="../media/image23.jpg"/><Relationship Id="rId21" Type="http://schemas.openxmlformats.org/officeDocument/2006/relationships/image" Target="../media/image41.png"/><Relationship Id="rId34" Type="http://schemas.openxmlformats.org/officeDocument/2006/relationships/image" Target="../media/image54.jpg"/><Relationship Id="rId7" Type="http://schemas.openxmlformats.org/officeDocument/2006/relationships/image" Target="../media/image27.png"/><Relationship Id="rId12" Type="http://schemas.openxmlformats.org/officeDocument/2006/relationships/image" Target="../media/image32.jpg"/><Relationship Id="rId17" Type="http://schemas.openxmlformats.org/officeDocument/2006/relationships/image" Target="../media/image37.jpg"/><Relationship Id="rId25" Type="http://schemas.openxmlformats.org/officeDocument/2006/relationships/image" Target="../media/image45.jpg"/><Relationship Id="rId33" Type="http://schemas.openxmlformats.org/officeDocument/2006/relationships/image" Target="../media/image53.jp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jp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jp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10" Type="http://schemas.openxmlformats.org/officeDocument/2006/relationships/image" Target="../media/image30.jp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git-scm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tlassian.com/git" TargetMode="External"/><Relationship Id="rId3" Type="http://schemas.openxmlformats.org/officeDocument/2006/relationships/hyperlink" Target="https://github.com/conventional-changelog/standard-version" TargetMode="External"/><Relationship Id="rId7" Type="http://schemas.openxmlformats.org/officeDocument/2006/relationships/hyperlink" Target="https://services.github.com/on-demand/downloads/submodule-vs-subtree-cheat-sheet/" TargetMode="External"/><Relationship Id="rId2" Type="http://schemas.openxmlformats.org/officeDocument/2006/relationships/hyperlink" Target="https://choosealicens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log/2104-working-with-submodules" TargetMode="External"/><Relationship Id="rId5" Type="http://schemas.openxmlformats.org/officeDocument/2006/relationships/hyperlink" Target="https://github.com/blog/2019-how-to-undo-almost-anything-with-git" TargetMode="External"/><Relationship Id="rId4" Type="http://schemas.openxmlformats.org/officeDocument/2006/relationships/hyperlink" Target="http://learngitbranching.js.org/" TargetMode="External"/><Relationship Id="rId9" Type="http://schemas.openxmlformats.org/officeDocument/2006/relationships/hyperlink" Target="http://www.udemy.com/git-e-github-para-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semver.org/lang/pt-BR/" TargetMode="External"/><Relationship Id="rId2" Type="http://schemas.openxmlformats.org/officeDocument/2006/relationships/hyperlink" Target="https://guides.github.com/pdfs/githubflow-online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conventionalcommits.org/" TargetMode="External"/><Relationship Id="rId4" Type="http://schemas.openxmlformats.org/officeDocument/2006/relationships/hyperlink" Target="http://dafoster.net/articles/2015/03/14/semantic-versioning-vs-romantic-version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A399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651630" y="0"/>
            <a:ext cx="5490845" cy="4479925"/>
            <a:chOff x="3651630" y="0"/>
            <a:chExt cx="5490845" cy="4479925"/>
          </a:xfrm>
        </p:grpSpPr>
        <p:sp>
          <p:nvSpPr>
            <p:cNvPr id="4" name="object 4"/>
            <p:cNvSpPr/>
            <p:nvPr/>
          </p:nvSpPr>
          <p:spPr>
            <a:xfrm>
              <a:off x="8129015" y="0"/>
              <a:ext cx="1013460" cy="1013460"/>
            </a:xfrm>
            <a:custGeom>
              <a:avLst/>
              <a:gdLst/>
              <a:ahLst/>
              <a:cxnLst/>
              <a:rect l="l" t="t" r="r" b="b"/>
              <a:pathLst>
                <a:path w="1013459" h="1013460">
                  <a:moveTo>
                    <a:pt x="1013459" y="0"/>
                  </a:moveTo>
                  <a:lnTo>
                    <a:pt x="0" y="0"/>
                  </a:lnTo>
                  <a:lnTo>
                    <a:pt x="0" y="1013460"/>
                  </a:lnTo>
                  <a:lnTo>
                    <a:pt x="1013459" y="1013460"/>
                  </a:lnTo>
                  <a:lnTo>
                    <a:pt x="1013459" y="0"/>
                  </a:lnTo>
                  <a:close/>
                </a:path>
              </a:pathLst>
            </a:custGeom>
            <a:solidFill>
              <a:srgbClr val="202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51630" y="0"/>
              <a:ext cx="4472940" cy="4479925"/>
            </a:xfrm>
            <a:custGeom>
              <a:avLst/>
              <a:gdLst/>
              <a:ahLst/>
              <a:cxnLst/>
              <a:rect l="l" t="t" r="r" b="b"/>
              <a:pathLst>
                <a:path w="4472940" h="4479925">
                  <a:moveTo>
                    <a:pt x="4472813" y="0"/>
                  </a:moveTo>
                  <a:lnTo>
                    <a:pt x="0" y="4479556"/>
                  </a:lnTo>
                  <a:lnTo>
                    <a:pt x="4472813" y="4479556"/>
                  </a:lnTo>
                  <a:lnTo>
                    <a:pt x="4472813" y="0"/>
                  </a:lnTo>
                  <a:close/>
                </a:path>
              </a:pathLst>
            </a:custGeom>
            <a:solidFill>
              <a:srgbClr val="3948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14032" y="0"/>
              <a:ext cx="1013460" cy="1015365"/>
            </a:xfrm>
            <a:custGeom>
              <a:avLst/>
              <a:gdLst/>
              <a:ahLst/>
              <a:cxnLst/>
              <a:rect l="l" t="t" r="r" b="b"/>
              <a:pathLst>
                <a:path w="1013459" h="1015365">
                  <a:moveTo>
                    <a:pt x="1013458" y="0"/>
                  </a:moveTo>
                  <a:lnTo>
                    <a:pt x="0" y="0"/>
                  </a:lnTo>
                  <a:lnTo>
                    <a:pt x="0" y="1014984"/>
                  </a:lnTo>
                  <a:lnTo>
                    <a:pt x="1013458" y="0"/>
                  </a:lnTo>
                  <a:close/>
                </a:path>
              </a:pathLst>
            </a:custGeom>
            <a:solidFill>
              <a:srgbClr val="78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7523" y="0"/>
              <a:ext cx="1015365" cy="1015365"/>
            </a:xfrm>
            <a:custGeom>
              <a:avLst/>
              <a:gdLst/>
              <a:ahLst/>
              <a:cxnLst/>
              <a:rect l="l" t="t" r="r" b="b"/>
              <a:pathLst>
                <a:path w="1015365" h="1015365">
                  <a:moveTo>
                    <a:pt x="1014984" y="0"/>
                  </a:moveTo>
                  <a:lnTo>
                    <a:pt x="0" y="0"/>
                  </a:lnTo>
                  <a:lnTo>
                    <a:pt x="1014984" y="1014984"/>
                  </a:lnTo>
                  <a:lnTo>
                    <a:pt x="1014984" y="0"/>
                  </a:lnTo>
                  <a:close/>
                </a:path>
              </a:pathLst>
            </a:custGeom>
            <a:solidFill>
              <a:srgbClr val="202C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09453" y="0"/>
              <a:ext cx="2033270" cy="2030095"/>
            </a:xfrm>
            <a:custGeom>
              <a:avLst/>
              <a:gdLst/>
              <a:ahLst/>
              <a:cxnLst/>
              <a:rect l="l" t="t" r="r" b="b"/>
              <a:pathLst>
                <a:path w="2033270" h="2030095">
                  <a:moveTo>
                    <a:pt x="2033022" y="0"/>
                  </a:moveTo>
                  <a:lnTo>
                    <a:pt x="0" y="0"/>
                  </a:lnTo>
                  <a:lnTo>
                    <a:pt x="2033022" y="2029968"/>
                  </a:lnTo>
                  <a:lnTo>
                    <a:pt x="2033022" y="0"/>
                  </a:lnTo>
                  <a:close/>
                </a:path>
              </a:pathLst>
            </a:custGeom>
            <a:solidFill>
              <a:srgbClr val="7890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78714" y="869391"/>
            <a:ext cx="677862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FFFFFF"/>
                </a:solidFill>
              </a:rPr>
              <a:t>Entendendo o Git e</a:t>
            </a:r>
            <a:r>
              <a:rPr sz="4200" spc="-130" dirty="0">
                <a:solidFill>
                  <a:srgbClr val="FFFFFF"/>
                </a:solidFill>
              </a:rPr>
              <a:t> </a:t>
            </a:r>
            <a:r>
              <a:rPr sz="4200" dirty="0">
                <a:solidFill>
                  <a:srgbClr val="FFFFFF"/>
                </a:solidFill>
              </a:rPr>
              <a:t>Github</a:t>
            </a:r>
            <a:endParaRPr sz="4200"/>
          </a:p>
        </p:txBody>
      </p:sp>
      <p:sp>
        <p:nvSpPr>
          <p:cNvPr id="11" name="object 11"/>
          <p:cNvSpPr/>
          <p:nvPr/>
        </p:nvSpPr>
        <p:spPr>
          <a:xfrm>
            <a:off x="5364479" y="2634995"/>
            <a:ext cx="3779519" cy="2503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85438" y="1830070"/>
            <a:ext cx="1372870" cy="833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300" dirty="0"/>
              <a:t>Git?</a:t>
            </a:r>
            <a:endParaRPr sz="5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940" y="369189"/>
            <a:ext cx="26498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História </a:t>
            </a:r>
            <a:r>
              <a:rPr sz="3000" dirty="0"/>
              <a:t>do</a:t>
            </a:r>
            <a:r>
              <a:rPr sz="3000" spc="-45" dirty="0"/>
              <a:t> </a:t>
            </a:r>
            <a:r>
              <a:rPr sz="3000" spc="-5" dirty="0"/>
              <a:t>Git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007160" y="1965452"/>
            <a:ext cx="3209925" cy="11544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065" marR="5080" indent="635" algn="ctr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latin typeface="Arial"/>
                <a:cs typeface="Arial"/>
              </a:rPr>
              <a:t>O Git foi criado por </a:t>
            </a:r>
            <a:r>
              <a:rPr sz="2000" b="1" dirty="0">
                <a:latin typeface="Arial"/>
                <a:cs typeface="Arial"/>
              </a:rPr>
              <a:t>Linus  </a:t>
            </a:r>
            <a:r>
              <a:rPr sz="2000" b="1" spc="-20" dirty="0">
                <a:latin typeface="Arial"/>
                <a:cs typeface="Arial"/>
              </a:rPr>
              <a:t>Torvalds </a:t>
            </a:r>
            <a:r>
              <a:rPr sz="2000" dirty="0">
                <a:latin typeface="Arial"/>
                <a:cs typeface="Arial"/>
              </a:rPr>
              <a:t>após tentar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utilizar  várias ferramentas de  versionamento.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86518" y="876292"/>
            <a:ext cx="2961150" cy="38206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2664" y="297256"/>
            <a:ext cx="459930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O esquema básico do</a:t>
            </a:r>
            <a:r>
              <a:rPr sz="3000" spc="-100" dirty="0"/>
              <a:t> </a:t>
            </a:r>
            <a:r>
              <a:rPr sz="3000" spc="-5" dirty="0"/>
              <a:t>Git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380871" y="1333245"/>
            <a:ext cx="3511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init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0967" y="1472183"/>
            <a:ext cx="4322445" cy="502920"/>
          </a:xfrm>
          <a:prstGeom prst="rect">
            <a:avLst/>
          </a:prstGeom>
          <a:solidFill>
            <a:srgbClr val="44536A"/>
          </a:solidFill>
          <a:ln w="12192">
            <a:solidFill>
              <a:srgbClr val="41709C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929640">
              <a:lnSpc>
                <a:spcPct val="100000"/>
              </a:lnSpc>
              <a:spcBef>
                <a:spcPts val="225"/>
              </a:spcBef>
            </a:pP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REPOSITÓRIO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7196" y="1665732"/>
            <a:ext cx="1152525" cy="228600"/>
          </a:xfrm>
          <a:custGeom>
            <a:avLst/>
            <a:gdLst/>
            <a:ahLst/>
            <a:cxnLst/>
            <a:rect l="l" t="t" r="r" b="b"/>
            <a:pathLst>
              <a:path w="1152525" h="228600">
                <a:moveTo>
                  <a:pt x="923924" y="0"/>
                </a:moveTo>
                <a:lnTo>
                  <a:pt x="923924" y="228599"/>
                </a:lnTo>
                <a:lnTo>
                  <a:pt x="1076324" y="152400"/>
                </a:lnTo>
                <a:lnTo>
                  <a:pt x="962024" y="152400"/>
                </a:lnTo>
                <a:lnTo>
                  <a:pt x="962024" y="76200"/>
                </a:lnTo>
                <a:lnTo>
                  <a:pt x="1076324" y="76200"/>
                </a:lnTo>
                <a:lnTo>
                  <a:pt x="923924" y="0"/>
                </a:lnTo>
                <a:close/>
              </a:path>
              <a:path w="1152525" h="228600">
                <a:moveTo>
                  <a:pt x="923924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923924" y="152400"/>
                </a:lnTo>
                <a:lnTo>
                  <a:pt x="923924" y="76200"/>
                </a:lnTo>
                <a:close/>
              </a:path>
              <a:path w="1152525" h="228600">
                <a:moveTo>
                  <a:pt x="1076324" y="76200"/>
                </a:moveTo>
                <a:lnTo>
                  <a:pt x="962024" y="76200"/>
                </a:lnTo>
                <a:lnTo>
                  <a:pt x="962024" y="152400"/>
                </a:lnTo>
                <a:lnTo>
                  <a:pt x="1076324" y="152400"/>
                </a:lnTo>
                <a:lnTo>
                  <a:pt x="1152524" y="114300"/>
                </a:lnTo>
                <a:lnTo>
                  <a:pt x="1076324" y="762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895855" y="2066544"/>
            <a:ext cx="2054860" cy="2306320"/>
            <a:chOff x="1895855" y="2066544"/>
            <a:chExt cx="2054860" cy="2306320"/>
          </a:xfrm>
        </p:grpSpPr>
        <p:sp>
          <p:nvSpPr>
            <p:cNvPr id="7" name="object 7"/>
            <p:cNvSpPr/>
            <p:nvPr/>
          </p:nvSpPr>
          <p:spPr>
            <a:xfrm>
              <a:off x="2802636" y="2066544"/>
              <a:ext cx="228600" cy="1009650"/>
            </a:xfrm>
            <a:custGeom>
              <a:avLst/>
              <a:gdLst/>
              <a:ahLst/>
              <a:cxnLst/>
              <a:rect l="l" t="t" r="r" b="b"/>
              <a:pathLst>
                <a:path w="228600" h="1009650">
                  <a:moveTo>
                    <a:pt x="76200" y="781050"/>
                  </a:moveTo>
                  <a:lnTo>
                    <a:pt x="0" y="781050"/>
                  </a:lnTo>
                  <a:lnTo>
                    <a:pt x="114300" y="1009650"/>
                  </a:lnTo>
                  <a:lnTo>
                    <a:pt x="209550" y="819150"/>
                  </a:lnTo>
                  <a:lnTo>
                    <a:pt x="76200" y="819150"/>
                  </a:lnTo>
                  <a:lnTo>
                    <a:pt x="76200" y="781050"/>
                  </a:lnTo>
                  <a:close/>
                </a:path>
                <a:path w="228600" h="1009650">
                  <a:moveTo>
                    <a:pt x="152400" y="0"/>
                  </a:moveTo>
                  <a:lnTo>
                    <a:pt x="76200" y="0"/>
                  </a:lnTo>
                  <a:lnTo>
                    <a:pt x="76200" y="819150"/>
                  </a:lnTo>
                  <a:lnTo>
                    <a:pt x="152400" y="819150"/>
                  </a:lnTo>
                  <a:lnTo>
                    <a:pt x="152400" y="0"/>
                  </a:lnTo>
                  <a:close/>
                </a:path>
                <a:path w="228600" h="1009650">
                  <a:moveTo>
                    <a:pt x="228600" y="781050"/>
                  </a:moveTo>
                  <a:lnTo>
                    <a:pt x="152400" y="781050"/>
                  </a:lnTo>
                  <a:lnTo>
                    <a:pt x="152400" y="819150"/>
                  </a:lnTo>
                  <a:lnTo>
                    <a:pt x="209550" y="819150"/>
                  </a:lnTo>
                  <a:lnTo>
                    <a:pt x="228600" y="78105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55875" y="3220211"/>
              <a:ext cx="1735836" cy="10424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14905" y="3129533"/>
              <a:ext cx="2016760" cy="1224280"/>
            </a:xfrm>
            <a:custGeom>
              <a:avLst/>
              <a:gdLst/>
              <a:ahLst/>
              <a:cxnLst/>
              <a:rect l="l" t="t" r="r" b="b"/>
              <a:pathLst>
                <a:path w="2016760" h="1224279">
                  <a:moveTo>
                    <a:pt x="0" y="1223771"/>
                  </a:moveTo>
                  <a:lnTo>
                    <a:pt x="2016251" y="1223771"/>
                  </a:lnTo>
                  <a:lnTo>
                    <a:pt x="2016251" y="0"/>
                  </a:lnTo>
                  <a:lnTo>
                    <a:pt x="0" y="0"/>
                  </a:lnTo>
                  <a:lnTo>
                    <a:pt x="0" y="1223771"/>
                  </a:lnTo>
                  <a:close/>
                </a:path>
              </a:pathLst>
            </a:custGeom>
            <a:ln w="38100">
              <a:solidFill>
                <a:srgbClr val="41709C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103247" y="2361133"/>
            <a:ext cx="54356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i="1" dirty="0">
                <a:latin typeface="Arial"/>
                <a:cs typeface="Arial"/>
              </a:rPr>
              <a:t>clone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50947" y="4459020"/>
            <a:ext cx="7981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" dirty="0">
                <a:latin typeface="Arial"/>
                <a:cs typeface="Arial"/>
              </a:rPr>
              <a:t>co</a:t>
            </a:r>
            <a:r>
              <a:rPr sz="1900" i="1" spc="-30" dirty="0">
                <a:latin typeface="Arial"/>
                <a:cs typeface="Arial"/>
              </a:rPr>
              <a:t>m</a:t>
            </a:r>
            <a:r>
              <a:rPr sz="1900" i="1" spc="-15" dirty="0">
                <a:latin typeface="Arial"/>
                <a:cs typeface="Arial"/>
              </a:rPr>
              <a:t>m</a:t>
            </a:r>
            <a:r>
              <a:rPr sz="1900" i="1" spc="-5" dirty="0">
                <a:latin typeface="Arial"/>
                <a:cs typeface="Arial"/>
              </a:rPr>
              <a:t>it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84903" y="2066544"/>
            <a:ext cx="1320800" cy="1584325"/>
          </a:xfrm>
          <a:custGeom>
            <a:avLst/>
            <a:gdLst/>
            <a:ahLst/>
            <a:cxnLst/>
            <a:rect l="l" t="t" r="r" b="b"/>
            <a:pathLst>
              <a:path w="1320800" h="1584325">
                <a:moveTo>
                  <a:pt x="1168400" y="1508125"/>
                </a:moveTo>
                <a:lnTo>
                  <a:pt x="0" y="1508125"/>
                </a:lnTo>
                <a:lnTo>
                  <a:pt x="0" y="1584325"/>
                </a:lnTo>
                <a:lnTo>
                  <a:pt x="1244600" y="1584325"/>
                </a:lnTo>
                <a:lnTo>
                  <a:pt x="1244600" y="1546225"/>
                </a:lnTo>
                <a:lnTo>
                  <a:pt x="1168400" y="1546225"/>
                </a:lnTo>
                <a:lnTo>
                  <a:pt x="1168400" y="1508125"/>
                </a:lnTo>
                <a:close/>
              </a:path>
              <a:path w="1320800" h="1584325">
                <a:moveTo>
                  <a:pt x="1244600" y="190500"/>
                </a:moveTo>
                <a:lnTo>
                  <a:pt x="1168400" y="190500"/>
                </a:lnTo>
                <a:lnTo>
                  <a:pt x="1168400" y="1546225"/>
                </a:lnTo>
                <a:lnTo>
                  <a:pt x="1206500" y="1508125"/>
                </a:lnTo>
                <a:lnTo>
                  <a:pt x="1244600" y="1508125"/>
                </a:lnTo>
                <a:lnTo>
                  <a:pt x="1244600" y="190500"/>
                </a:lnTo>
                <a:close/>
              </a:path>
              <a:path w="1320800" h="1584325">
                <a:moveTo>
                  <a:pt x="1244600" y="1508125"/>
                </a:moveTo>
                <a:lnTo>
                  <a:pt x="1206500" y="1508125"/>
                </a:lnTo>
                <a:lnTo>
                  <a:pt x="1168400" y="1546225"/>
                </a:lnTo>
                <a:lnTo>
                  <a:pt x="1244600" y="1546225"/>
                </a:lnTo>
                <a:lnTo>
                  <a:pt x="1244600" y="1508125"/>
                </a:lnTo>
                <a:close/>
              </a:path>
              <a:path w="1320800" h="1584325">
                <a:moveTo>
                  <a:pt x="1206500" y="0"/>
                </a:moveTo>
                <a:lnTo>
                  <a:pt x="1092200" y="228600"/>
                </a:lnTo>
                <a:lnTo>
                  <a:pt x="1168400" y="228600"/>
                </a:lnTo>
                <a:lnTo>
                  <a:pt x="1168400" y="190500"/>
                </a:lnTo>
                <a:lnTo>
                  <a:pt x="1301750" y="190500"/>
                </a:lnTo>
                <a:lnTo>
                  <a:pt x="1206500" y="0"/>
                </a:lnTo>
                <a:close/>
              </a:path>
              <a:path w="1320800" h="1584325">
                <a:moveTo>
                  <a:pt x="1301750" y="190500"/>
                </a:moveTo>
                <a:lnTo>
                  <a:pt x="1244600" y="190500"/>
                </a:lnTo>
                <a:lnTo>
                  <a:pt x="1244600" y="228600"/>
                </a:lnTo>
                <a:lnTo>
                  <a:pt x="1320800" y="228600"/>
                </a:lnTo>
                <a:lnTo>
                  <a:pt x="1301750" y="190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586729" y="3305047"/>
            <a:ext cx="548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" dirty="0">
                <a:latin typeface="Arial"/>
                <a:cs typeface="Arial"/>
              </a:rPr>
              <a:t>push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2664" y="297256"/>
            <a:ext cx="459740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O esquema </a:t>
            </a:r>
            <a:r>
              <a:rPr sz="3000" spc="-5" dirty="0"/>
              <a:t>básico </a:t>
            </a:r>
            <a:r>
              <a:rPr sz="3000" dirty="0"/>
              <a:t>do</a:t>
            </a:r>
            <a:r>
              <a:rPr sz="3000" spc="-75" dirty="0"/>
              <a:t> </a:t>
            </a:r>
            <a:r>
              <a:rPr sz="3000" spc="-5" dirty="0"/>
              <a:t>Git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2196083" y="1417319"/>
            <a:ext cx="4320540" cy="504825"/>
          </a:xfrm>
          <a:prstGeom prst="rect">
            <a:avLst/>
          </a:prstGeom>
          <a:solidFill>
            <a:srgbClr val="44536A"/>
          </a:solidFill>
          <a:ln w="12192">
            <a:solidFill>
              <a:srgbClr val="41709C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28369">
              <a:lnSpc>
                <a:spcPct val="100000"/>
              </a:lnSpc>
              <a:spcBef>
                <a:spcPts val="23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REPOSITÓRIO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95855" y="2066544"/>
            <a:ext cx="2054860" cy="2306320"/>
            <a:chOff x="1895855" y="2066544"/>
            <a:chExt cx="2054860" cy="2306320"/>
          </a:xfrm>
        </p:grpSpPr>
        <p:sp>
          <p:nvSpPr>
            <p:cNvPr id="5" name="object 5"/>
            <p:cNvSpPr/>
            <p:nvPr/>
          </p:nvSpPr>
          <p:spPr>
            <a:xfrm>
              <a:off x="2802636" y="2066544"/>
              <a:ext cx="228600" cy="1009650"/>
            </a:xfrm>
            <a:custGeom>
              <a:avLst/>
              <a:gdLst/>
              <a:ahLst/>
              <a:cxnLst/>
              <a:rect l="l" t="t" r="r" b="b"/>
              <a:pathLst>
                <a:path w="228600" h="1009650">
                  <a:moveTo>
                    <a:pt x="76200" y="781050"/>
                  </a:moveTo>
                  <a:lnTo>
                    <a:pt x="0" y="781050"/>
                  </a:lnTo>
                  <a:lnTo>
                    <a:pt x="114300" y="1009650"/>
                  </a:lnTo>
                  <a:lnTo>
                    <a:pt x="209550" y="819150"/>
                  </a:lnTo>
                  <a:lnTo>
                    <a:pt x="76200" y="819150"/>
                  </a:lnTo>
                  <a:lnTo>
                    <a:pt x="76200" y="781050"/>
                  </a:lnTo>
                  <a:close/>
                </a:path>
                <a:path w="228600" h="1009650">
                  <a:moveTo>
                    <a:pt x="152400" y="0"/>
                  </a:moveTo>
                  <a:lnTo>
                    <a:pt x="76200" y="0"/>
                  </a:lnTo>
                  <a:lnTo>
                    <a:pt x="76200" y="819150"/>
                  </a:lnTo>
                  <a:lnTo>
                    <a:pt x="152400" y="819150"/>
                  </a:lnTo>
                  <a:lnTo>
                    <a:pt x="152400" y="0"/>
                  </a:lnTo>
                  <a:close/>
                </a:path>
                <a:path w="228600" h="1009650">
                  <a:moveTo>
                    <a:pt x="228600" y="781050"/>
                  </a:moveTo>
                  <a:lnTo>
                    <a:pt x="152400" y="781050"/>
                  </a:lnTo>
                  <a:lnTo>
                    <a:pt x="152400" y="819150"/>
                  </a:lnTo>
                  <a:lnTo>
                    <a:pt x="209550" y="819150"/>
                  </a:lnTo>
                  <a:lnTo>
                    <a:pt x="228600" y="78105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55875" y="3220211"/>
              <a:ext cx="1735836" cy="10424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14905" y="3129533"/>
              <a:ext cx="2016760" cy="1224280"/>
            </a:xfrm>
            <a:custGeom>
              <a:avLst/>
              <a:gdLst/>
              <a:ahLst/>
              <a:cxnLst/>
              <a:rect l="l" t="t" r="r" b="b"/>
              <a:pathLst>
                <a:path w="2016760" h="1224279">
                  <a:moveTo>
                    <a:pt x="0" y="1223771"/>
                  </a:moveTo>
                  <a:lnTo>
                    <a:pt x="2016251" y="1223771"/>
                  </a:lnTo>
                  <a:lnTo>
                    <a:pt x="2016251" y="0"/>
                  </a:lnTo>
                  <a:lnTo>
                    <a:pt x="0" y="0"/>
                  </a:lnTo>
                  <a:lnTo>
                    <a:pt x="0" y="1223771"/>
                  </a:lnTo>
                  <a:close/>
                </a:path>
              </a:pathLst>
            </a:custGeom>
            <a:ln w="38100">
              <a:solidFill>
                <a:srgbClr val="41709C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03247" y="2355595"/>
            <a:ext cx="40068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" dirty="0">
                <a:latin typeface="Arial"/>
                <a:cs typeface="Arial"/>
              </a:rPr>
              <a:t>pull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50947" y="4459020"/>
            <a:ext cx="7981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" dirty="0">
                <a:latin typeface="Arial"/>
                <a:cs typeface="Arial"/>
              </a:rPr>
              <a:t>co</a:t>
            </a:r>
            <a:r>
              <a:rPr sz="1900" i="1" spc="-30" dirty="0">
                <a:latin typeface="Arial"/>
                <a:cs typeface="Arial"/>
              </a:rPr>
              <a:t>m</a:t>
            </a:r>
            <a:r>
              <a:rPr sz="1900" i="1" spc="-15" dirty="0">
                <a:latin typeface="Arial"/>
                <a:cs typeface="Arial"/>
              </a:rPr>
              <a:t>m</a:t>
            </a:r>
            <a:r>
              <a:rPr sz="1900" i="1" spc="-5" dirty="0">
                <a:latin typeface="Arial"/>
                <a:cs typeface="Arial"/>
              </a:rPr>
              <a:t>it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84903" y="2066544"/>
            <a:ext cx="1320800" cy="1584325"/>
          </a:xfrm>
          <a:custGeom>
            <a:avLst/>
            <a:gdLst/>
            <a:ahLst/>
            <a:cxnLst/>
            <a:rect l="l" t="t" r="r" b="b"/>
            <a:pathLst>
              <a:path w="1320800" h="1584325">
                <a:moveTo>
                  <a:pt x="1168400" y="1508125"/>
                </a:moveTo>
                <a:lnTo>
                  <a:pt x="0" y="1508125"/>
                </a:lnTo>
                <a:lnTo>
                  <a:pt x="0" y="1584325"/>
                </a:lnTo>
                <a:lnTo>
                  <a:pt x="1244600" y="1584325"/>
                </a:lnTo>
                <a:lnTo>
                  <a:pt x="1244600" y="1546225"/>
                </a:lnTo>
                <a:lnTo>
                  <a:pt x="1168400" y="1546225"/>
                </a:lnTo>
                <a:lnTo>
                  <a:pt x="1168400" y="1508125"/>
                </a:lnTo>
                <a:close/>
              </a:path>
              <a:path w="1320800" h="1584325">
                <a:moveTo>
                  <a:pt x="1244600" y="190500"/>
                </a:moveTo>
                <a:lnTo>
                  <a:pt x="1168400" y="190500"/>
                </a:lnTo>
                <a:lnTo>
                  <a:pt x="1168400" y="1546225"/>
                </a:lnTo>
                <a:lnTo>
                  <a:pt x="1206500" y="1508125"/>
                </a:lnTo>
                <a:lnTo>
                  <a:pt x="1244600" y="1508125"/>
                </a:lnTo>
                <a:lnTo>
                  <a:pt x="1244600" y="190500"/>
                </a:lnTo>
                <a:close/>
              </a:path>
              <a:path w="1320800" h="1584325">
                <a:moveTo>
                  <a:pt x="1244600" y="1508125"/>
                </a:moveTo>
                <a:lnTo>
                  <a:pt x="1206500" y="1508125"/>
                </a:lnTo>
                <a:lnTo>
                  <a:pt x="1168400" y="1546225"/>
                </a:lnTo>
                <a:lnTo>
                  <a:pt x="1244600" y="1546225"/>
                </a:lnTo>
                <a:lnTo>
                  <a:pt x="1244600" y="1508125"/>
                </a:lnTo>
                <a:close/>
              </a:path>
              <a:path w="1320800" h="1584325">
                <a:moveTo>
                  <a:pt x="1206500" y="0"/>
                </a:moveTo>
                <a:lnTo>
                  <a:pt x="1092200" y="228600"/>
                </a:lnTo>
                <a:lnTo>
                  <a:pt x="1168400" y="228600"/>
                </a:lnTo>
                <a:lnTo>
                  <a:pt x="1168400" y="190500"/>
                </a:lnTo>
                <a:lnTo>
                  <a:pt x="1301750" y="190500"/>
                </a:lnTo>
                <a:lnTo>
                  <a:pt x="1206500" y="0"/>
                </a:lnTo>
                <a:close/>
              </a:path>
              <a:path w="1320800" h="1584325">
                <a:moveTo>
                  <a:pt x="1301750" y="190500"/>
                </a:moveTo>
                <a:lnTo>
                  <a:pt x="1244600" y="190500"/>
                </a:lnTo>
                <a:lnTo>
                  <a:pt x="1244600" y="228600"/>
                </a:lnTo>
                <a:lnTo>
                  <a:pt x="1320800" y="228600"/>
                </a:lnTo>
                <a:lnTo>
                  <a:pt x="1301750" y="190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586729" y="3235197"/>
            <a:ext cx="5480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" dirty="0">
                <a:latin typeface="Arial"/>
                <a:cs typeface="Arial"/>
              </a:rPr>
              <a:t>push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2664" y="297256"/>
            <a:ext cx="459740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O esquema </a:t>
            </a:r>
            <a:r>
              <a:rPr sz="3000" spc="-5" dirty="0"/>
              <a:t>básico </a:t>
            </a:r>
            <a:r>
              <a:rPr sz="3000" dirty="0"/>
              <a:t>do</a:t>
            </a:r>
            <a:r>
              <a:rPr sz="3000" spc="-75" dirty="0"/>
              <a:t> </a:t>
            </a:r>
            <a:r>
              <a:rPr sz="3000" spc="-5" dirty="0"/>
              <a:t>Git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966216" y="1271016"/>
            <a:ext cx="7428230" cy="515620"/>
            <a:chOff x="966216" y="1271016"/>
            <a:chExt cx="7428230" cy="515620"/>
          </a:xfrm>
        </p:grpSpPr>
        <p:sp>
          <p:nvSpPr>
            <p:cNvPr id="4" name="object 4"/>
            <p:cNvSpPr/>
            <p:nvPr/>
          </p:nvSpPr>
          <p:spPr>
            <a:xfrm>
              <a:off x="972312" y="1277112"/>
              <a:ext cx="7416165" cy="502920"/>
            </a:xfrm>
            <a:custGeom>
              <a:avLst/>
              <a:gdLst/>
              <a:ahLst/>
              <a:cxnLst/>
              <a:rect l="l" t="t" r="r" b="b"/>
              <a:pathLst>
                <a:path w="7416165" h="502919">
                  <a:moveTo>
                    <a:pt x="7415784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7415784" y="502920"/>
                  </a:lnTo>
                  <a:lnTo>
                    <a:pt x="741578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2312" y="1277112"/>
              <a:ext cx="7416165" cy="502920"/>
            </a:xfrm>
            <a:custGeom>
              <a:avLst/>
              <a:gdLst/>
              <a:ahLst/>
              <a:cxnLst/>
              <a:rect l="l" t="t" r="r" b="b"/>
              <a:pathLst>
                <a:path w="7416165" h="502919">
                  <a:moveTo>
                    <a:pt x="0" y="502920"/>
                  </a:moveTo>
                  <a:lnTo>
                    <a:pt x="7415784" y="502920"/>
                  </a:lnTo>
                  <a:lnTo>
                    <a:pt x="7415784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49065" y="1293367"/>
            <a:ext cx="2478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REPO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ITÓRIO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97508" y="2350007"/>
            <a:ext cx="1595755" cy="1019810"/>
            <a:chOff x="1397508" y="2350007"/>
            <a:chExt cx="1595755" cy="1019810"/>
          </a:xfrm>
        </p:grpSpPr>
        <p:sp>
          <p:nvSpPr>
            <p:cNvPr id="8" name="object 8"/>
            <p:cNvSpPr/>
            <p:nvPr/>
          </p:nvSpPr>
          <p:spPr>
            <a:xfrm>
              <a:off x="1403604" y="2356103"/>
              <a:ext cx="1583690" cy="1007744"/>
            </a:xfrm>
            <a:custGeom>
              <a:avLst/>
              <a:gdLst/>
              <a:ahLst/>
              <a:cxnLst/>
              <a:rect l="l" t="t" r="r" b="b"/>
              <a:pathLst>
                <a:path w="1583689" h="1007745">
                  <a:moveTo>
                    <a:pt x="1415542" y="0"/>
                  </a:moveTo>
                  <a:lnTo>
                    <a:pt x="167894" y="0"/>
                  </a:lnTo>
                  <a:lnTo>
                    <a:pt x="123266" y="5998"/>
                  </a:lnTo>
                  <a:lnTo>
                    <a:pt x="83161" y="22925"/>
                  </a:lnTo>
                  <a:lnTo>
                    <a:pt x="49180" y="49180"/>
                  </a:lnTo>
                  <a:lnTo>
                    <a:pt x="22925" y="83161"/>
                  </a:lnTo>
                  <a:lnTo>
                    <a:pt x="5998" y="123266"/>
                  </a:lnTo>
                  <a:lnTo>
                    <a:pt x="0" y="167894"/>
                  </a:lnTo>
                  <a:lnTo>
                    <a:pt x="0" y="839469"/>
                  </a:lnTo>
                  <a:lnTo>
                    <a:pt x="5998" y="884097"/>
                  </a:lnTo>
                  <a:lnTo>
                    <a:pt x="22925" y="924202"/>
                  </a:lnTo>
                  <a:lnTo>
                    <a:pt x="49180" y="958183"/>
                  </a:lnTo>
                  <a:lnTo>
                    <a:pt x="83161" y="984438"/>
                  </a:lnTo>
                  <a:lnTo>
                    <a:pt x="123266" y="1001365"/>
                  </a:lnTo>
                  <a:lnTo>
                    <a:pt x="167894" y="1007363"/>
                  </a:lnTo>
                  <a:lnTo>
                    <a:pt x="1415542" y="1007363"/>
                  </a:lnTo>
                  <a:lnTo>
                    <a:pt x="1460169" y="1001365"/>
                  </a:lnTo>
                  <a:lnTo>
                    <a:pt x="1500274" y="984438"/>
                  </a:lnTo>
                  <a:lnTo>
                    <a:pt x="1534255" y="958183"/>
                  </a:lnTo>
                  <a:lnTo>
                    <a:pt x="1560510" y="924202"/>
                  </a:lnTo>
                  <a:lnTo>
                    <a:pt x="1577437" y="884097"/>
                  </a:lnTo>
                  <a:lnTo>
                    <a:pt x="1583436" y="839469"/>
                  </a:lnTo>
                  <a:lnTo>
                    <a:pt x="1583436" y="167894"/>
                  </a:lnTo>
                  <a:lnTo>
                    <a:pt x="1577437" y="123266"/>
                  </a:lnTo>
                  <a:lnTo>
                    <a:pt x="1560510" y="83161"/>
                  </a:lnTo>
                  <a:lnTo>
                    <a:pt x="1534255" y="49180"/>
                  </a:lnTo>
                  <a:lnTo>
                    <a:pt x="1500274" y="22925"/>
                  </a:lnTo>
                  <a:lnTo>
                    <a:pt x="1460169" y="5998"/>
                  </a:lnTo>
                  <a:lnTo>
                    <a:pt x="1415542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03604" y="2356103"/>
              <a:ext cx="1583690" cy="1007744"/>
            </a:xfrm>
            <a:custGeom>
              <a:avLst/>
              <a:gdLst/>
              <a:ahLst/>
              <a:cxnLst/>
              <a:rect l="l" t="t" r="r" b="b"/>
              <a:pathLst>
                <a:path w="1583689" h="1007745">
                  <a:moveTo>
                    <a:pt x="0" y="167894"/>
                  </a:moveTo>
                  <a:lnTo>
                    <a:pt x="5998" y="123266"/>
                  </a:lnTo>
                  <a:lnTo>
                    <a:pt x="22925" y="83161"/>
                  </a:lnTo>
                  <a:lnTo>
                    <a:pt x="49180" y="49180"/>
                  </a:lnTo>
                  <a:lnTo>
                    <a:pt x="83161" y="22925"/>
                  </a:lnTo>
                  <a:lnTo>
                    <a:pt x="123266" y="5998"/>
                  </a:lnTo>
                  <a:lnTo>
                    <a:pt x="167894" y="0"/>
                  </a:lnTo>
                  <a:lnTo>
                    <a:pt x="1415542" y="0"/>
                  </a:lnTo>
                  <a:lnTo>
                    <a:pt x="1460169" y="5998"/>
                  </a:lnTo>
                  <a:lnTo>
                    <a:pt x="1500274" y="22925"/>
                  </a:lnTo>
                  <a:lnTo>
                    <a:pt x="1534255" y="49180"/>
                  </a:lnTo>
                  <a:lnTo>
                    <a:pt x="1560510" y="83161"/>
                  </a:lnTo>
                  <a:lnTo>
                    <a:pt x="1577437" y="123266"/>
                  </a:lnTo>
                  <a:lnTo>
                    <a:pt x="1583436" y="167894"/>
                  </a:lnTo>
                  <a:lnTo>
                    <a:pt x="1583436" y="839469"/>
                  </a:lnTo>
                  <a:lnTo>
                    <a:pt x="1577437" y="884097"/>
                  </a:lnTo>
                  <a:lnTo>
                    <a:pt x="1560510" y="924202"/>
                  </a:lnTo>
                  <a:lnTo>
                    <a:pt x="1534255" y="958183"/>
                  </a:lnTo>
                  <a:lnTo>
                    <a:pt x="1500274" y="984438"/>
                  </a:lnTo>
                  <a:lnTo>
                    <a:pt x="1460169" y="1001365"/>
                  </a:lnTo>
                  <a:lnTo>
                    <a:pt x="1415542" y="1007363"/>
                  </a:lnTo>
                  <a:lnTo>
                    <a:pt x="167894" y="1007363"/>
                  </a:lnTo>
                  <a:lnTo>
                    <a:pt x="123266" y="1001365"/>
                  </a:lnTo>
                  <a:lnTo>
                    <a:pt x="83161" y="984438"/>
                  </a:lnTo>
                  <a:lnTo>
                    <a:pt x="49180" y="958183"/>
                  </a:lnTo>
                  <a:lnTo>
                    <a:pt x="22925" y="924202"/>
                  </a:lnTo>
                  <a:lnTo>
                    <a:pt x="5998" y="884097"/>
                  </a:lnTo>
                  <a:lnTo>
                    <a:pt x="0" y="839469"/>
                  </a:lnTo>
                  <a:lnTo>
                    <a:pt x="0" y="167894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47266" y="2557983"/>
            <a:ext cx="89661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rlito"/>
                <a:cs typeface="Carlito"/>
              </a:rPr>
              <a:t>PULL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Carlito"/>
                <a:cs typeface="Carlito"/>
              </a:rPr>
              <a:t>R</a:t>
            </a:r>
            <a:r>
              <a:rPr sz="1800" b="1" spc="-40" dirty="0">
                <a:latin typeface="Carlito"/>
                <a:cs typeface="Carlito"/>
              </a:rPr>
              <a:t>E</a:t>
            </a:r>
            <a:r>
              <a:rPr sz="1800" b="1" spc="-5" dirty="0">
                <a:latin typeface="Carlito"/>
                <a:cs typeface="Carlito"/>
              </a:rPr>
              <a:t>QU</a:t>
            </a:r>
            <a:r>
              <a:rPr sz="1800" b="1" spc="-15" dirty="0">
                <a:latin typeface="Carlito"/>
                <a:cs typeface="Carlito"/>
              </a:rPr>
              <a:t>ES</a:t>
            </a:r>
            <a:r>
              <a:rPr sz="1800" b="1" dirty="0">
                <a:latin typeface="Carlito"/>
                <a:cs typeface="Carlito"/>
              </a:rPr>
              <a:t>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272784" y="2350007"/>
            <a:ext cx="1595755" cy="1019810"/>
            <a:chOff x="6272784" y="2350007"/>
            <a:chExt cx="1595755" cy="1019810"/>
          </a:xfrm>
        </p:grpSpPr>
        <p:sp>
          <p:nvSpPr>
            <p:cNvPr id="12" name="object 12"/>
            <p:cNvSpPr/>
            <p:nvPr/>
          </p:nvSpPr>
          <p:spPr>
            <a:xfrm>
              <a:off x="6278880" y="2356103"/>
              <a:ext cx="1583690" cy="1007744"/>
            </a:xfrm>
            <a:custGeom>
              <a:avLst/>
              <a:gdLst/>
              <a:ahLst/>
              <a:cxnLst/>
              <a:rect l="l" t="t" r="r" b="b"/>
              <a:pathLst>
                <a:path w="1583690" h="1007745">
                  <a:moveTo>
                    <a:pt x="1415542" y="0"/>
                  </a:moveTo>
                  <a:lnTo>
                    <a:pt x="167894" y="0"/>
                  </a:lnTo>
                  <a:lnTo>
                    <a:pt x="123266" y="5998"/>
                  </a:lnTo>
                  <a:lnTo>
                    <a:pt x="83161" y="22925"/>
                  </a:lnTo>
                  <a:lnTo>
                    <a:pt x="49180" y="49180"/>
                  </a:lnTo>
                  <a:lnTo>
                    <a:pt x="22925" y="83161"/>
                  </a:lnTo>
                  <a:lnTo>
                    <a:pt x="5998" y="123266"/>
                  </a:lnTo>
                  <a:lnTo>
                    <a:pt x="0" y="167894"/>
                  </a:lnTo>
                  <a:lnTo>
                    <a:pt x="0" y="839469"/>
                  </a:lnTo>
                  <a:lnTo>
                    <a:pt x="5998" y="884097"/>
                  </a:lnTo>
                  <a:lnTo>
                    <a:pt x="22925" y="924202"/>
                  </a:lnTo>
                  <a:lnTo>
                    <a:pt x="49180" y="958183"/>
                  </a:lnTo>
                  <a:lnTo>
                    <a:pt x="83161" y="984438"/>
                  </a:lnTo>
                  <a:lnTo>
                    <a:pt x="123266" y="1001365"/>
                  </a:lnTo>
                  <a:lnTo>
                    <a:pt x="167894" y="1007363"/>
                  </a:lnTo>
                  <a:lnTo>
                    <a:pt x="1415542" y="1007363"/>
                  </a:lnTo>
                  <a:lnTo>
                    <a:pt x="1460169" y="1001365"/>
                  </a:lnTo>
                  <a:lnTo>
                    <a:pt x="1500274" y="984438"/>
                  </a:lnTo>
                  <a:lnTo>
                    <a:pt x="1534255" y="958183"/>
                  </a:lnTo>
                  <a:lnTo>
                    <a:pt x="1560510" y="924202"/>
                  </a:lnTo>
                  <a:lnTo>
                    <a:pt x="1577437" y="884097"/>
                  </a:lnTo>
                  <a:lnTo>
                    <a:pt x="1583436" y="839469"/>
                  </a:lnTo>
                  <a:lnTo>
                    <a:pt x="1583436" y="167894"/>
                  </a:lnTo>
                  <a:lnTo>
                    <a:pt x="1577437" y="123266"/>
                  </a:lnTo>
                  <a:lnTo>
                    <a:pt x="1560510" y="83161"/>
                  </a:lnTo>
                  <a:lnTo>
                    <a:pt x="1534255" y="49180"/>
                  </a:lnTo>
                  <a:lnTo>
                    <a:pt x="1500274" y="22925"/>
                  </a:lnTo>
                  <a:lnTo>
                    <a:pt x="1460169" y="5998"/>
                  </a:lnTo>
                  <a:lnTo>
                    <a:pt x="1415542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78880" y="2356103"/>
              <a:ext cx="1583690" cy="1007744"/>
            </a:xfrm>
            <a:custGeom>
              <a:avLst/>
              <a:gdLst/>
              <a:ahLst/>
              <a:cxnLst/>
              <a:rect l="l" t="t" r="r" b="b"/>
              <a:pathLst>
                <a:path w="1583690" h="1007745">
                  <a:moveTo>
                    <a:pt x="0" y="167894"/>
                  </a:moveTo>
                  <a:lnTo>
                    <a:pt x="5998" y="123266"/>
                  </a:lnTo>
                  <a:lnTo>
                    <a:pt x="22925" y="83161"/>
                  </a:lnTo>
                  <a:lnTo>
                    <a:pt x="49180" y="49180"/>
                  </a:lnTo>
                  <a:lnTo>
                    <a:pt x="83161" y="22925"/>
                  </a:lnTo>
                  <a:lnTo>
                    <a:pt x="123266" y="5998"/>
                  </a:lnTo>
                  <a:lnTo>
                    <a:pt x="167894" y="0"/>
                  </a:lnTo>
                  <a:lnTo>
                    <a:pt x="1415542" y="0"/>
                  </a:lnTo>
                  <a:lnTo>
                    <a:pt x="1460169" y="5998"/>
                  </a:lnTo>
                  <a:lnTo>
                    <a:pt x="1500274" y="22925"/>
                  </a:lnTo>
                  <a:lnTo>
                    <a:pt x="1534255" y="49180"/>
                  </a:lnTo>
                  <a:lnTo>
                    <a:pt x="1560510" y="83161"/>
                  </a:lnTo>
                  <a:lnTo>
                    <a:pt x="1577437" y="123266"/>
                  </a:lnTo>
                  <a:lnTo>
                    <a:pt x="1583436" y="167894"/>
                  </a:lnTo>
                  <a:lnTo>
                    <a:pt x="1583436" y="839469"/>
                  </a:lnTo>
                  <a:lnTo>
                    <a:pt x="1577437" y="884097"/>
                  </a:lnTo>
                  <a:lnTo>
                    <a:pt x="1560510" y="924202"/>
                  </a:lnTo>
                  <a:lnTo>
                    <a:pt x="1534255" y="958183"/>
                  </a:lnTo>
                  <a:lnTo>
                    <a:pt x="1500274" y="984438"/>
                  </a:lnTo>
                  <a:lnTo>
                    <a:pt x="1460169" y="1001365"/>
                  </a:lnTo>
                  <a:lnTo>
                    <a:pt x="1415542" y="1007363"/>
                  </a:lnTo>
                  <a:lnTo>
                    <a:pt x="167894" y="1007363"/>
                  </a:lnTo>
                  <a:lnTo>
                    <a:pt x="123266" y="1001365"/>
                  </a:lnTo>
                  <a:lnTo>
                    <a:pt x="83161" y="984438"/>
                  </a:lnTo>
                  <a:lnTo>
                    <a:pt x="49180" y="958183"/>
                  </a:lnTo>
                  <a:lnTo>
                    <a:pt x="22925" y="924202"/>
                  </a:lnTo>
                  <a:lnTo>
                    <a:pt x="5998" y="884097"/>
                  </a:lnTo>
                  <a:lnTo>
                    <a:pt x="0" y="839469"/>
                  </a:lnTo>
                  <a:lnTo>
                    <a:pt x="0" y="167894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623050" y="2557983"/>
            <a:ext cx="89661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rlito"/>
                <a:cs typeface="Carlito"/>
              </a:rPr>
              <a:t>PULL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Carlito"/>
                <a:cs typeface="Carlito"/>
              </a:rPr>
              <a:t>R</a:t>
            </a:r>
            <a:r>
              <a:rPr sz="1800" b="1" spc="-40" dirty="0">
                <a:latin typeface="Carlito"/>
                <a:cs typeface="Carlito"/>
              </a:rPr>
              <a:t>E</a:t>
            </a:r>
            <a:r>
              <a:rPr sz="1800" b="1" spc="-5" dirty="0">
                <a:latin typeface="Carlito"/>
                <a:cs typeface="Carlito"/>
              </a:rPr>
              <a:t>QU</a:t>
            </a:r>
            <a:r>
              <a:rPr sz="1800" b="1" spc="-15" dirty="0">
                <a:latin typeface="Carlito"/>
                <a:cs typeface="Carlito"/>
              </a:rPr>
              <a:t>ES</a:t>
            </a:r>
            <a:r>
              <a:rPr sz="1800" b="1" dirty="0">
                <a:latin typeface="Carlito"/>
                <a:cs typeface="Carlito"/>
              </a:rPr>
              <a:t>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35908" y="2342388"/>
            <a:ext cx="1595755" cy="1019810"/>
            <a:chOff x="3835908" y="2342388"/>
            <a:chExt cx="1595755" cy="1019810"/>
          </a:xfrm>
        </p:grpSpPr>
        <p:sp>
          <p:nvSpPr>
            <p:cNvPr id="16" name="object 16"/>
            <p:cNvSpPr/>
            <p:nvPr/>
          </p:nvSpPr>
          <p:spPr>
            <a:xfrm>
              <a:off x="3842004" y="2348484"/>
              <a:ext cx="1583690" cy="1007744"/>
            </a:xfrm>
            <a:custGeom>
              <a:avLst/>
              <a:gdLst/>
              <a:ahLst/>
              <a:cxnLst/>
              <a:rect l="l" t="t" r="r" b="b"/>
              <a:pathLst>
                <a:path w="1583689" h="1007745">
                  <a:moveTo>
                    <a:pt x="1415542" y="0"/>
                  </a:moveTo>
                  <a:lnTo>
                    <a:pt x="167894" y="0"/>
                  </a:lnTo>
                  <a:lnTo>
                    <a:pt x="123266" y="5998"/>
                  </a:lnTo>
                  <a:lnTo>
                    <a:pt x="83161" y="22925"/>
                  </a:lnTo>
                  <a:lnTo>
                    <a:pt x="49180" y="49180"/>
                  </a:lnTo>
                  <a:lnTo>
                    <a:pt x="22925" y="83161"/>
                  </a:lnTo>
                  <a:lnTo>
                    <a:pt x="5998" y="123266"/>
                  </a:lnTo>
                  <a:lnTo>
                    <a:pt x="0" y="167894"/>
                  </a:lnTo>
                  <a:lnTo>
                    <a:pt x="0" y="839470"/>
                  </a:lnTo>
                  <a:lnTo>
                    <a:pt x="5998" y="884097"/>
                  </a:lnTo>
                  <a:lnTo>
                    <a:pt x="22925" y="924202"/>
                  </a:lnTo>
                  <a:lnTo>
                    <a:pt x="49180" y="958183"/>
                  </a:lnTo>
                  <a:lnTo>
                    <a:pt x="83161" y="984438"/>
                  </a:lnTo>
                  <a:lnTo>
                    <a:pt x="123266" y="1001365"/>
                  </a:lnTo>
                  <a:lnTo>
                    <a:pt x="167894" y="1007364"/>
                  </a:lnTo>
                  <a:lnTo>
                    <a:pt x="1415542" y="1007364"/>
                  </a:lnTo>
                  <a:lnTo>
                    <a:pt x="1460169" y="1001365"/>
                  </a:lnTo>
                  <a:lnTo>
                    <a:pt x="1500274" y="984438"/>
                  </a:lnTo>
                  <a:lnTo>
                    <a:pt x="1534255" y="958183"/>
                  </a:lnTo>
                  <a:lnTo>
                    <a:pt x="1560510" y="924202"/>
                  </a:lnTo>
                  <a:lnTo>
                    <a:pt x="1577437" y="884097"/>
                  </a:lnTo>
                  <a:lnTo>
                    <a:pt x="1583436" y="839470"/>
                  </a:lnTo>
                  <a:lnTo>
                    <a:pt x="1583436" y="167894"/>
                  </a:lnTo>
                  <a:lnTo>
                    <a:pt x="1577437" y="123266"/>
                  </a:lnTo>
                  <a:lnTo>
                    <a:pt x="1560510" y="83161"/>
                  </a:lnTo>
                  <a:lnTo>
                    <a:pt x="1534255" y="49180"/>
                  </a:lnTo>
                  <a:lnTo>
                    <a:pt x="1500274" y="22925"/>
                  </a:lnTo>
                  <a:lnTo>
                    <a:pt x="1460169" y="5998"/>
                  </a:lnTo>
                  <a:lnTo>
                    <a:pt x="1415542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42004" y="2348484"/>
              <a:ext cx="1583690" cy="1007744"/>
            </a:xfrm>
            <a:custGeom>
              <a:avLst/>
              <a:gdLst/>
              <a:ahLst/>
              <a:cxnLst/>
              <a:rect l="l" t="t" r="r" b="b"/>
              <a:pathLst>
                <a:path w="1583689" h="1007745">
                  <a:moveTo>
                    <a:pt x="0" y="167894"/>
                  </a:moveTo>
                  <a:lnTo>
                    <a:pt x="5998" y="123266"/>
                  </a:lnTo>
                  <a:lnTo>
                    <a:pt x="22925" y="83161"/>
                  </a:lnTo>
                  <a:lnTo>
                    <a:pt x="49180" y="49180"/>
                  </a:lnTo>
                  <a:lnTo>
                    <a:pt x="83161" y="22925"/>
                  </a:lnTo>
                  <a:lnTo>
                    <a:pt x="123266" y="5998"/>
                  </a:lnTo>
                  <a:lnTo>
                    <a:pt x="167894" y="0"/>
                  </a:lnTo>
                  <a:lnTo>
                    <a:pt x="1415542" y="0"/>
                  </a:lnTo>
                  <a:lnTo>
                    <a:pt x="1460169" y="5998"/>
                  </a:lnTo>
                  <a:lnTo>
                    <a:pt x="1500274" y="22925"/>
                  </a:lnTo>
                  <a:lnTo>
                    <a:pt x="1534255" y="49180"/>
                  </a:lnTo>
                  <a:lnTo>
                    <a:pt x="1560510" y="83161"/>
                  </a:lnTo>
                  <a:lnTo>
                    <a:pt x="1577437" y="123266"/>
                  </a:lnTo>
                  <a:lnTo>
                    <a:pt x="1583436" y="167894"/>
                  </a:lnTo>
                  <a:lnTo>
                    <a:pt x="1583436" y="839470"/>
                  </a:lnTo>
                  <a:lnTo>
                    <a:pt x="1577437" y="884097"/>
                  </a:lnTo>
                  <a:lnTo>
                    <a:pt x="1560510" y="924202"/>
                  </a:lnTo>
                  <a:lnTo>
                    <a:pt x="1534255" y="958183"/>
                  </a:lnTo>
                  <a:lnTo>
                    <a:pt x="1500274" y="984438"/>
                  </a:lnTo>
                  <a:lnTo>
                    <a:pt x="1460169" y="1001365"/>
                  </a:lnTo>
                  <a:lnTo>
                    <a:pt x="1415542" y="1007364"/>
                  </a:lnTo>
                  <a:lnTo>
                    <a:pt x="167894" y="1007364"/>
                  </a:lnTo>
                  <a:lnTo>
                    <a:pt x="123266" y="1001365"/>
                  </a:lnTo>
                  <a:lnTo>
                    <a:pt x="83161" y="984438"/>
                  </a:lnTo>
                  <a:lnTo>
                    <a:pt x="49180" y="958183"/>
                  </a:lnTo>
                  <a:lnTo>
                    <a:pt x="22925" y="924202"/>
                  </a:lnTo>
                  <a:lnTo>
                    <a:pt x="5998" y="884097"/>
                  </a:lnTo>
                  <a:lnTo>
                    <a:pt x="0" y="839470"/>
                  </a:lnTo>
                  <a:lnTo>
                    <a:pt x="0" y="167894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185920" y="2550109"/>
            <a:ext cx="89661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rlito"/>
                <a:cs typeface="Carlito"/>
              </a:rPr>
              <a:t>PULL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Carlito"/>
                <a:cs typeface="Carlito"/>
              </a:rPr>
              <a:t>R</a:t>
            </a:r>
            <a:r>
              <a:rPr sz="1800" b="1" spc="-40" dirty="0">
                <a:latin typeface="Carlito"/>
                <a:cs typeface="Carlito"/>
              </a:rPr>
              <a:t>E</a:t>
            </a:r>
            <a:r>
              <a:rPr sz="1800" b="1" spc="-5" dirty="0">
                <a:latin typeface="Carlito"/>
                <a:cs typeface="Carlito"/>
              </a:rPr>
              <a:t>QU</a:t>
            </a:r>
            <a:r>
              <a:rPr sz="1800" b="1" spc="-15" dirty="0">
                <a:latin typeface="Carlito"/>
                <a:cs typeface="Carlito"/>
              </a:rPr>
              <a:t>ES</a:t>
            </a:r>
            <a:r>
              <a:rPr sz="1800" b="1" dirty="0">
                <a:latin typeface="Carlito"/>
                <a:cs typeface="Carlito"/>
              </a:rPr>
              <a:t>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4364" y="1869135"/>
            <a:ext cx="5302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-5" dirty="0">
                <a:latin typeface="Arial"/>
                <a:cs typeface="Arial"/>
              </a:rPr>
              <a:t>m</a:t>
            </a:r>
            <a:r>
              <a:rPr sz="1400" i="1" dirty="0">
                <a:latin typeface="Arial"/>
                <a:cs typeface="Arial"/>
              </a:rPr>
              <a:t>er</a:t>
            </a:r>
            <a:r>
              <a:rPr sz="1400" i="1" spc="-5" dirty="0">
                <a:latin typeface="Arial"/>
                <a:cs typeface="Arial"/>
              </a:rPr>
              <a:t>g</a:t>
            </a:r>
            <a:r>
              <a:rPr sz="1400" i="1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99792" y="1256233"/>
            <a:ext cx="5588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i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400" i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0664" y="439039"/>
            <a:ext cx="61252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Principais </a:t>
            </a:r>
            <a:r>
              <a:rPr sz="3000" dirty="0"/>
              <a:t>estágios de um</a:t>
            </a:r>
            <a:r>
              <a:rPr sz="3000" spc="-45" dirty="0"/>
              <a:t> </a:t>
            </a:r>
            <a:r>
              <a:rPr sz="3000" dirty="0"/>
              <a:t>projeto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732840" y="1274521"/>
            <a:ext cx="7927340" cy="3684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7305">
              <a:lnSpc>
                <a:spcPct val="100000"/>
              </a:lnSpc>
              <a:spcBef>
                <a:spcPts val="105"/>
              </a:spcBef>
            </a:pPr>
            <a:r>
              <a:rPr sz="2000" b="1" i="1" spc="-5" dirty="0">
                <a:latin typeface="Arial"/>
                <a:cs typeface="Arial"/>
              </a:rPr>
              <a:t>Working </a:t>
            </a:r>
            <a:r>
              <a:rPr sz="2000" b="1" i="1" dirty="0">
                <a:latin typeface="Arial"/>
                <a:cs typeface="Arial"/>
              </a:rPr>
              <a:t>Directory/Área de </a:t>
            </a:r>
            <a:r>
              <a:rPr sz="2000" b="1" i="1" spc="-5" dirty="0">
                <a:latin typeface="Arial"/>
                <a:cs typeface="Arial"/>
              </a:rPr>
              <a:t>Trabalho/Modified: </a:t>
            </a:r>
            <a:r>
              <a:rPr sz="2000" dirty="0">
                <a:latin typeface="Arial"/>
                <a:cs typeface="Arial"/>
              </a:rPr>
              <a:t>é onde possui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todas  as modificações do diretório do projeto, ou seja, é o seu repositório  local com os arquivos alterados. </a:t>
            </a:r>
            <a:r>
              <a:rPr sz="2000" spc="-20" dirty="0">
                <a:latin typeface="Arial"/>
                <a:cs typeface="Arial"/>
              </a:rPr>
              <a:t>Tudo </a:t>
            </a:r>
            <a:r>
              <a:rPr sz="2000" dirty="0">
                <a:latin typeface="Arial"/>
                <a:cs typeface="Arial"/>
              </a:rPr>
              <a:t>que estiver fazendo está nesse  estágio. É enviado com o uso </a:t>
            </a:r>
            <a:r>
              <a:rPr sz="2000" spc="-5" dirty="0">
                <a:latin typeface="Arial"/>
                <a:cs typeface="Arial"/>
              </a:rPr>
              <a:t>do </a:t>
            </a:r>
            <a:r>
              <a:rPr sz="2000" dirty="0">
                <a:latin typeface="Arial"/>
                <a:cs typeface="Arial"/>
              </a:rPr>
              <a:t>“git add” para o próximo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estágio.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0" b="1" i="1" dirty="0">
                <a:latin typeface="Arial"/>
                <a:cs typeface="Arial"/>
              </a:rPr>
              <a:t>Staging Area/Staged: </a:t>
            </a:r>
            <a:r>
              <a:rPr sz="2000" dirty="0">
                <a:latin typeface="Arial"/>
                <a:cs typeface="Arial"/>
              </a:rPr>
              <a:t>Sala de espera é onde os arquivos  modificados ficam antes de ser enviados para o repositório. É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enviado  com o uso do “git commit” </a:t>
            </a:r>
            <a:r>
              <a:rPr sz="2000" spc="-5" dirty="0">
                <a:latin typeface="Arial"/>
                <a:cs typeface="Arial"/>
              </a:rPr>
              <a:t>para </a:t>
            </a:r>
            <a:r>
              <a:rPr sz="2000" dirty="0">
                <a:latin typeface="Arial"/>
                <a:cs typeface="Arial"/>
              </a:rPr>
              <a:t>o próximo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estágio.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2700" marR="104139">
              <a:lnSpc>
                <a:spcPct val="100000"/>
              </a:lnSpc>
            </a:pPr>
            <a:r>
              <a:rPr sz="2000" b="1" i="1" dirty="0">
                <a:latin typeface="Arial"/>
                <a:cs typeface="Arial"/>
              </a:rPr>
              <a:t>Git Directory/Commited: </a:t>
            </a:r>
            <a:r>
              <a:rPr sz="2000" dirty="0">
                <a:latin typeface="Arial"/>
                <a:cs typeface="Arial"/>
              </a:rPr>
              <a:t>Alterações estão gravados com</a:t>
            </a:r>
            <a:r>
              <a:rPr sz="2000" spc="-2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segurança  localmente e estão preparados para serem enviados para o  repositório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remoto.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 forma </a:t>
            </a:r>
            <a:r>
              <a:rPr dirty="0"/>
              <a:t>como o </a:t>
            </a:r>
            <a:r>
              <a:rPr spc="-10" dirty="0"/>
              <a:t>Git </a:t>
            </a:r>
            <a:r>
              <a:rPr spc="-5" dirty="0"/>
              <a:t>trabalha </a:t>
            </a:r>
            <a:r>
              <a:rPr dirty="0"/>
              <a:t>com os</a:t>
            </a:r>
            <a:r>
              <a:rPr spc="-90" dirty="0"/>
              <a:t> </a:t>
            </a:r>
            <a:r>
              <a:rPr dirty="0"/>
              <a:t>projetos</a:t>
            </a:r>
          </a:p>
        </p:txBody>
      </p:sp>
      <p:sp>
        <p:nvSpPr>
          <p:cNvPr id="3" name="object 3"/>
          <p:cNvSpPr/>
          <p:nvPr/>
        </p:nvSpPr>
        <p:spPr>
          <a:xfrm>
            <a:off x="2210561" y="1103665"/>
            <a:ext cx="4733924" cy="3844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1245" y="3667150"/>
            <a:ext cx="42799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" dirty="0">
                <a:latin typeface="Arial"/>
                <a:cs typeface="Arial"/>
              </a:rPr>
              <a:t>add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1527" y="224790"/>
            <a:ext cx="55333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Quem usa </a:t>
            </a:r>
            <a:r>
              <a:rPr sz="3000" spc="-5" dirty="0"/>
              <a:t>git? </a:t>
            </a:r>
            <a:r>
              <a:rPr sz="3000" dirty="0"/>
              <a:t>Onde </a:t>
            </a:r>
            <a:r>
              <a:rPr sz="3000" spc="-5" dirty="0"/>
              <a:t>é</a:t>
            </a:r>
            <a:r>
              <a:rPr sz="3000" spc="-50" dirty="0"/>
              <a:t> </a:t>
            </a:r>
            <a:r>
              <a:rPr sz="3000" dirty="0"/>
              <a:t>usado?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274320" y="1096526"/>
            <a:ext cx="1681480" cy="1733550"/>
            <a:chOff x="274320" y="1096526"/>
            <a:chExt cx="1681480" cy="1733550"/>
          </a:xfrm>
        </p:grpSpPr>
        <p:sp>
          <p:nvSpPr>
            <p:cNvPr id="4" name="object 4"/>
            <p:cNvSpPr/>
            <p:nvPr/>
          </p:nvSpPr>
          <p:spPr>
            <a:xfrm>
              <a:off x="822960" y="2517647"/>
              <a:ext cx="1005840" cy="3124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4320" y="1096526"/>
              <a:ext cx="1104900" cy="6070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28344" y="1743456"/>
              <a:ext cx="726948" cy="7315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22960" y="2982467"/>
            <a:ext cx="1575816" cy="313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01467" y="2517648"/>
            <a:ext cx="635507" cy="312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38855" y="2982467"/>
            <a:ext cx="1050036" cy="3139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11167" y="2505455"/>
            <a:ext cx="784860" cy="312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03148" y="3442715"/>
            <a:ext cx="2204085" cy="376555"/>
            <a:chOff x="803148" y="3442715"/>
            <a:chExt cx="2204085" cy="376555"/>
          </a:xfrm>
        </p:grpSpPr>
        <p:sp>
          <p:nvSpPr>
            <p:cNvPr id="12" name="object 12"/>
            <p:cNvSpPr/>
            <p:nvPr/>
          </p:nvSpPr>
          <p:spPr>
            <a:xfrm>
              <a:off x="2400300" y="3448811"/>
              <a:ext cx="377951" cy="3124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3148" y="3442715"/>
              <a:ext cx="2203704" cy="37642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4730496" y="3003804"/>
            <a:ext cx="304800" cy="2727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24827" y="3448811"/>
            <a:ext cx="1310352" cy="312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75376" y="2948939"/>
            <a:ext cx="377951" cy="377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49211" y="2505455"/>
            <a:ext cx="1179993" cy="28742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94931" y="2982467"/>
            <a:ext cx="1164335" cy="3139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57671" y="1031747"/>
            <a:ext cx="885444" cy="7330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31492" y="4204715"/>
            <a:ext cx="938783" cy="3154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13306" y="3837432"/>
            <a:ext cx="399809" cy="4328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5947" y="4253484"/>
            <a:ext cx="1245108" cy="4389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3413759" y="3878579"/>
            <a:ext cx="5400040" cy="1176655"/>
            <a:chOff x="3413759" y="3878579"/>
            <a:chExt cx="5400040" cy="1176655"/>
          </a:xfrm>
        </p:grpSpPr>
        <p:sp>
          <p:nvSpPr>
            <p:cNvPr id="24" name="object 24"/>
            <p:cNvSpPr/>
            <p:nvPr/>
          </p:nvSpPr>
          <p:spPr>
            <a:xfrm>
              <a:off x="4497323" y="3907535"/>
              <a:ext cx="723900" cy="52947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77027" y="4440934"/>
              <a:ext cx="614172" cy="61417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61830" y="3878579"/>
              <a:ext cx="2175160" cy="379475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72983" y="4131563"/>
              <a:ext cx="940307" cy="46024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097267" y="4485131"/>
              <a:ext cx="524255" cy="45872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56955" y="4447835"/>
              <a:ext cx="708909" cy="59075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413759" y="4616195"/>
              <a:ext cx="1165860" cy="26212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7132319" y="1850135"/>
            <a:ext cx="1167383" cy="4130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25439" y="4752852"/>
            <a:ext cx="1142457" cy="2657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03900" y="2086305"/>
            <a:ext cx="601293" cy="60129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66367" y="1056394"/>
            <a:ext cx="1262481" cy="46082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74392" y="1842516"/>
            <a:ext cx="1226820" cy="46329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32047" y="1072896"/>
            <a:ext cx="519684" cy="52120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95344" y="1838780"/>
            <a:ext cx="1296924" cy="41673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99731" y="1057882"/>
            <a:ext cx="1991868" cy="47535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30852" y="905255"/>
            <a:ext cx="795527" cy="76200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39734" y="2447380"/>
            <a:ext cx="792999" cy="94312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9385" y="297256"/>
            <a:ext cx="220599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Git </a:t>
            </a:r>
            <a:r>
              <a:rPr sz="3000" dirty="0"/>
              <a:t>e</a:t>
            </a:r>
            <a:r>
              <a:rPr sz="3000" spc="-50" dirty="0"/>
              <a:t> </a:t>
            </a:r>
            <a:r>
              <a:rPr sz="3000" spc="-5" dirty="0"/>
              <a:t>Github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2003551" y="3550158"/>
            <a:ext cx="5396865" cy="11544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40"/>
              </a:spcBef>
            </a:pPr>
            <a:r>
              <a:rPr sz="2000" dirty="0">
                <a:latin typeface="Arial"/>
                <a:cs typeface="Arial"/>
              </a:rPr>
              <a:t>O Git é um programa que </a:t>
            </a:r>
            <a:r>
              <a:rPr sz="2000" b="1" i="1" dirty="0">
                <a:latin typeface="Arial"/>
                <a:cs typeface="Arial"/>
              </a:rPr>
              <a:t>versiona códigos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já  </a:t>
            </a:r>
            <a:r>
              <a:rPr sz="2000" dirty="0">
                <a:latin typeface="Arial"/>
                <a:cs typeface="Arial"/>
              </a:rPr>
              <a:t>o GitHub é um </a:t>
            </a:r>
            <a:r>
              <a:rPr sz="2000" b="1" i="1" dirty="0">
                <a:latin typeface="Arial"/>
                <a:cs typeface="Arial"/>
              </a:rPr>
              <a:t>servidor </a:t>
            </a:r>
            <a:r>
              <a:rPr sz="2000" b="1" i="1" spc="-5" dirty="0">
                <a:latin typeface="Arial"/>
                <a:cs typeface="Arial"/>
              </a:rPr>
              <a:t>na </a:t>
            </a:r>
            <a:r>
              <a:rPr sz="2000" b="1" i="1" dirty="0">
                <a:latin typeface="Arial"/>
                <a:cs typeface="Arial"/>
              </a:rPr>
              <a:t>nuvem </a:t>
            </a:r>
            <a:r>
              <a:rPr sz="2000" i="1" dirty="0">
                <a:latin typeface="Arial"/>
                <a:cs typeface="Arial"/>
              </a:rPr>
              <a:t>que  armazena seus códigos </a:t>
            </a:r>
            <a:r>
              <a:rPr sz="2000" dirty="0">
                <a:latin typeface="Arial"/>
                <a:cs typeface="Arial"/>
              </a:rPr>
              <a:t>e possui uma interface  amigável.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96311" y="1211199"/>
            <a:ext cx="4238624" cy="1990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840" y="224790"/>
            <a:ext cx="5613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Serviços </a:t>
            </a:r>
            <a:r>
              <a:rPr sz="3000" dirty="0"/>
              <a:t>web </a:t>
            </a:r>
            <a:r>
              <a:rPr sz="3000" spc="-5" dirty="0"/>
              <a:t>para projetos</a:t>
            </a:r>
            <a:r>
              <a:rPr sz="3000" spc="-20" dirty="0"/>
              <a:t> </a:t>
            </a:r>
            <a:r>
              <a:rPr sz="3000" dirty="0"/>
              <a:t>Git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619277" y="936536"/>
            <a:ext cx="1353769" cy="1303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6214" y="887986"/>
            <a:ext cx="1178426" cy="1393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71672" y="864671"/>
            <a:ext cx="1600200" cy="1499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3766" y="2557348"/>
            <a:ext cx="2891155" cy="1626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0"/>
              </a:spcBef>
              <a:buClr>
                <a:srgbClr val="434343"/>
              </a:buClr>
              <a:buFont typeface="Arial"/>
              <a:buChar char="●"/>
              <a:tabLst>
                <a:tab pos="353695" algn="l"/>
                <a:tab pos="354330" algn="l"/>
              </a:tabLst>
            </a:pPr>
            <a:r>
              <a:rPr sz="1500" i="1" spc="-5" dirty="0">
                <a:latin typeface="Arial"/>
                <a:cs typeface="Arial"/>
              </a:rPr>
              <a:t>Possui </a:t>
            </a:r>
            <a:r>
              <a:rPr sz="1500" i="1" dirty="0">
                <a:latin typeface="Arial"/>
                <a:cs typeface="Arial"/>
              </a:rPr>
              <a:t>versão</a:t>
            </a:r>
            <a:r>
              <a:rPr sz="1500" i="1" spc="-45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gratuita;</a:t>
            </a:r>
            <a:endParaRPr sz="1500">
              <a:latin typeface="Arial"/>
              <a:cs typeface="Arial"/>
            </a:endParaRPr>
          </a:p>
          <a:p>
            <a:pPr marL="353695" marR="714375" indent="-341630">
              <a:lnSpc>
                <a:spcPct val="100000"/>
              </a:lnSpc>
              <a:spcBef>
                <a:spcPts val="5"/>
              </a:spcBef>
              <a:buClr>
                <a:srgbClr val="434343"/>
              </a:buClr>
              <a:buFont typeface="Arial"/>
              <a:buChar char="●"/>
              <a:tabLst>
                <a:tab pos="353695" algn="l"/>
                <a:tab pos="354330" algn="l"/>
              </a:tabLst>
            </a:pPr>
            <a:r>
              <a:rPr sz="1500" i="1" dirty="0">
                <a:latin typeface="Arial"/>
                <a:cs typeface="Arial"/>
              </a:rPr>
              <a:t>Repositórios</a:t>
            </a:r>
            <a:r>
              <a:rPr sz="1500" i="1" spc="-75" dirty="0">
                <a:latin typeface="Arial"/>
                <a:cs typeface="Arial"/>
              </a:rPr>
              <a:t> </a:t>
            </a:r>
            <a:r>
              <a:rPr sz="1500" i="1" spc="-5" dirty="0">
                <a:latin typeface="Arial"/>
                <a:cs typeface="Arial"/>
              </a:rPr>
              <a:t>públicos  </a:t>
            </a:r>
            <a:r>
              <a:rPr sz="1500" i="1" dirty="0">
                <a:latin typeface="Arial"/>
                <a:cs typeface="Arial"/>
              </a:rPr>
              <a:t>gratuitos</a:t>
            </a:r>
            <a:r>
              <a:rPr sz="1500" i="1" spc="-50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ilimitados;</a:t>
            </a:r>
            <a:endParaRPr sz="15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434343"/>
              </a:buClr>
              <a:buFont typeface="Arial"/>
              <a:buChar char="●"/>
              <a:tabLst>
                <a:tab pos="353695" algn="l"/>
                <a:tab pos="354330" algn="l"/>
              </a:tabLst>
            </a:pPr>
            <a:r>
              <a:rPr sz="1500" i="1" spc="-5" dirty="0">
                <a:latin typeface="Arial"/>
                <a:cs typeface="Arial"/>
              </a:rPr>
              <a:t>Possui </a:t>
            </a:r>
            <a:r>
              <a:rPr sz="1500" i="1" dirty="0">
                <a:latin typeface="Arial"/>
                <a:cs typeface="Arial"/>
              </a:rPr>
              <a:t>versão</a:t>
            </a:r>
            <a:r>
              <a:rPr sz="1500" i="1" spc="-55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acadêmica;</a:t>
            </a:r>
            <a:endParaRPr sz="15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434343"/>
              </a:buClr>
              <a:buFont typeface="Arial"/>
              <a:buChar char="●"/>
              <a:tabLst>
                <a:tab pos="353695" algn="l"/>
                <a:tab pos="354330" algn="l"/>
              </a:tabLst>
            </a:pPr>
            <a:r>
              <a:rPr sz="1500" i="1" dirty="0">
                <a:latin typeface="Arial"/>
                <a:cs typeface="Arial"/>
              </a:rPr>
              <a:t>Repositórios privados </a:t>
            </a:r>
            <a:r>
              <a:rPr sz="1500" i="1" spc="-5" dirty="0">
                <a:latin typeface="Arial"/>
                <a:cs typeface="Arial"/>
              </a:rPr>
              <a:t>é</a:t>
            </a:r>
            <a:r>
              <a:rPr sz="1500" i="1" spc="-110" dirty="0">
                <a:latin typeface="Arial"/>
                <a:cs typeface="Arial"/>
              </a:rPr>
              <a:t> </a:t>
            </a:r>
            <a:r>
              <a:rPr sz="1500" i="1" spc="-5" dirty="0">
                <a:latin typeface="Arial"/>
                <a:cs typeface="Arial"/>
              </a:rPr>
              <a:t>pago;</a:t>
            </a:r>
            <a:endParaRPr sz="15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434343"/>
              </a:buClr>
              <a:buFont typeface="Arial"/>
              <a:buChar char="●"/>
              <a:tabLst>
                <a:tab pos="353695" algn="l"/>
                <a:tab pos="354330" algn="l"/>
              </a:tabLst>
            </a:pPr>
            <a:r>
              <a:rPr sz="1500" i="1" dirty="0">
                <a:latin typeface="Arial"/>
                <a:cs typeface="Arial"/>
              </a:rPr>
              <a:t>Interface amigável</a:t>
            </a:r>
            <a:r>
              <a:rPr sz="1500" i="1" spc="-70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  <a:p>
            <a:pPr marL="353695">
              <a:lnSpc>
                <a:spcPct val="100000"/>
              </a:lnSpc>
            </a:pPr>
            <a:r>
              <a:rPr sz="1500" i="1" dirty="0">
                <a:latin typeface="Arial"/>
                <a:cs typeface="Arial"/>
              </a:rPr>
              <a:t>informativa;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81298" y="2557348"/>
            <a:ext cx="283908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0"/>
              </a:spcBef>
              <a:buClr>
                <a:srgbClr val="434343"/>
              </a:buClr>
              <a:buFont typeface="Arial"/>
              <a:buChar char="●"/>
              <a:tabLst>
                <a:tab pos="353695" algn="l"/>
                <a:tab pos="354330" algn="l"/>
              </a:tabLst>
            </a:pPr>
            <a:r>
              <a:rPr sz="1500" i="1" dirty="0">
                <a:latin typeface="Arial"/>
                <a:cs typeface="Arial"/>
              </a:rPr>
              <a:t>Open</a:t>
            </a:r>
            <a:r>
              <a:rPr sz="1500" i="1" spc="-15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source;</a:t>
            </a:r>
            <a:endParaRPr sz="1500">
              <a:latin typeface="Arial"/>
              <a:cs typeface="Arial"/>
            </a:endParaRPr>
          </a:p>
          <a:p>
            <a:pPr marL="353695" marR="5080" indent="-341630">
              <a:lnSpc>
                <a:spcPct val="100000"/>
              </a:lnSpc>
              <a:spcBef>
                <a:spcPts val="5"/>
              </a:spcBef>
              <a:buClr>
                <a:srgbClr val="434343"/>
              </a:buClr>
              <a:buFont typeface="Arial"/>
              <a:buChar char="●"/>
              <a:tabLst>
                <a:tab pos="353695" algn="l"/>
                <a:tab pos="354330" algn="l"/>
              </a:tabLst>
            </a:pPr>
            <a:r>
              <a:rPr sz="1500" i="1" dirty="0">
                <a:latin typeface="Arial"/>
                <a:cs typeface="Arial"/>
              </a:rPr>
              <a:t>Criação </a:t>
            </a:r>
            <a:r>
              <a:rPr sz="1500" i="1" spc="-5" dirty="0">
                <a:latin typeface="Arial"/>
                <a:cs typeface="Arial"/>
              </a:rPr>
              <a:t>de </a:t>
            </a:r>
            <a:r>
              <a:rPr sz="1500" i="1" dirty="0">
                <a:latin typeface="Arial"/>
                <a:cs typeface="Arial"/>
              </a:rPr>
              <a:t>repositórios  privados </a:t>
            </a:r>
            <a:r>
              <a:rPr sz="1500" i="1" spc="-5" dirty="0">
                <a:latin typeface="Arial"/>
                <a:cs typeface="Arial"/>
              </a:rPr>
              <a:t>e públicos</a:t>
            </a:r>
            <a:r>
              <a:rPr sz="1500" i="1" spc="-95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gratuitos;</a:t>
            </a:r>
            <a:endParaRPr sz="1500">
              <a:latin typeface="Arial"/>
              <a:cs typeface="Arial"/>
            </a:endParaRPr>
          </a:p>
          <a:p>
            <a:pPr marL="353695" marR="492125" indent="-341630">
              <a:lnSpc>
                <a:spcPct val="100000"/>
              </a:lnSpc>
              <a:buClr>
                <a:srgbClr val="434343"/>
              </a:buClr>
              <a:buFont typeface="Arial"/>
              <a:buChar char="●"/>
              <a:tabLst>
                <a:tab pos="353695" algn="l"/>
                <a:tab pos="354330" algn="l"/>
              </a:tabLst>
            </a:pPr>
            <a:r>
              <a:rPr sz="1500" i="1" spc="-5" dirty="0">
                <a:latin typeface="Arial"/>
                <a:cs typeface="Arial"/>
              </a:rPr>
              <a:t>Sem </a:t>
            </a:r>
            <a:r>
              <a:rPr sz="1500" i="1" dirty="0">
                <a:latin typeface="Arial"/>
                <a:cs typeface="Arial"/>
              </a:rPr>
              <a:t>limitação </a:t>
            </a:r>
            <a:r>
              <a:rPr sz="1500" i="1" spc="-5" dirty="0">
                <a:latin typeface="Arial"/>
                <a:cs typeface="Arial"/>
              </a:rPr>
              <a:t>para  quantidade de </a:t>
            </a:r>
            <a:r>
              <a:rPr sz="1500" i="1" dirty="0">
                <a:latin typeface="Arial"/>
                <a:cs typeface="Arial"/>
              </a:rPr>
              <a:t>usuários  associados;</a:t>
            </a:r>
            <a:endParaRPr sz="15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434343"/>
              </a:buClr>
              <a:buFont typeface="Arial"/>
              <a:buChar char="●"/>
              <a:tabLst>
                <a:tab pos="353695" algn="l"/>
                <a:tab pos="354330" algn="l"/>
              </a:tabLst>
            </a:pPr>
            <a:r>
              <a:rPr sz="1500" i="1" spc="-5" dirty="0">
                <a:latin typeface="Arial"/>
                <a:cs typeface="Arial"/>
              </a:rPr>
              <a:t>Possui </a:t>
            </a:r>
            <a:r>
              <a:rPr sz="1500" i="1" dirty="0">
                <a:latin typeface="Arial"/>
                <a:cs typeface="Arial"/>
              </a:rPr>
              <a:t>versão</a:t>
            </a:r>
            <a:r>
              <a:rPr sz="1500" i="1" spc="-55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acadêmica;</a:t>
            </a:r>
            <a:endParaRPr sz="15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434343"/>
              </a:buClr>
              <a:buFont typeface="Arial"/>
              <a:buChar char="●"/>
              <a:tabLst>
                <a:tab pos="353695" algn="l"/>
                <a:tab pos="354330" algn="l"/>
              </a:tabLst>
            </a:pPr>
            <a:r>
              <a:rPr sz="1500" i="1" dirty="0">
                <a:latin typeface="Arial"/>
                <a:cs typeface="Arial"/>
              </a:rPr>
              <a:t>Interface</a:t>
            </a:r>
            <a:r>
              <a:rPr sz="1500" i="1" spc="-45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amigável;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61557" y="2608579"/>
            <a:ext cx="2616200" cy="1473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0"/>
              </a:spcBef>
              <a:buClr>
                <a:srgbClr val="434343"/>
              </a:buClr>
              <a:buFont typeface="Arial"/>
              <a:buChar char="●"/>
              <a:tabLst>
                <a:tab pos="353695" algn="l"/>
                <a:tab pos="354330" algn="l"/>
              </a:tabLst>
            </a:pPr>
            <a:r>
              <a:rPr sz="1500" i="1" spc="-5" dirty="0">
                <a:latin typeface="Arial"/>
                <a:cs typeface="Arial"/>
              </a:rPr>
              <a:t>Possui </a:t>
            </a:r>
            <a:r>
              <a:rPr sz="1500" i="1" dirty="0">
                <a:latin typeface="Arial"/>
                <a:cs typeface="Arial"/>
              </a:rPr>
              <a:t>versão</a:t>
            </a:r>
            <a:r>
              <a:rPr sz="1500" i="1" spc="-50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gratuita;</a:t>
            </a:r>
            <a:endParaRPr sz="15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434343"/>
              </a:buClr>
              <a:buFont typeface="Arial"/>
              <a:buChar char="●"/>
              <a:tabLst>
                <a:tab pos="353695" algn="l"/>
                <a:tab pos="354330" algn="l"/>
              </a:tabLst>
            </a:pPr>
            <a:r>
              <a:rPr sz="1500" i="1" dirty="0">
                <a:latin typeface="Arial"/>
                <a:cs typeface="Arial"/>
              </a:rPr>
              <a:t>Grátis </a:t>
            </a:r>
            <a:r>
              <a:rPr sz="1500" i="1" spc="-5" dirty="0">
                <a:latin typeface="Arial"/>
                <a:cs typeface="Arial"/>
              </a:rPr>
              <a:t>para até 5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usuários;</a:t>
            </a:r>
            <a:endParaRPr sz="15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434343"/>
              </a:buClr>
              <a:buFont typeface="Arial"/>
              <a:buChar char="●"/>
              <a:tabLst>
                <a:tab pos="353695" algn="l"/>
                <a:tab pos="354330" algn="l"/>
              </a:tabLst>
            </a:pPr>
            <a:r>
              <a:rPr sz="1500" i="1" dirty="0">
                <a:latin typeface="Arial"/>
                <a:cs typeface="Arial"/>
              </a:rPr>
              <a:t>Criação </a:t>
            </a:r>
            <a:r>
              <a:rPr sz="1500" i="1" spc="-5" dirty="0">
                <a:latin typeface="Arial"/>
                <a:cs typeface="Arial"/>
              </a:rPr>
              <a:t>de</a:t>
            </a:r>
            <a:r>
              <a:rPr sz="1500" i="1" spc="-25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projetos;</a:t>
            </a:r>
            <a:endParaRPr sz="1500">
              <a:latin typeface="Arial"/>
              <a:cs typeface="Arial"/>
            </a:endParaRPr>
          </a:p>
          <a:p>
            <a:pPr marL="353695" indent="-341630">
              <a:lnSpc>
                <a:spcPts val="1789"/>
              </a:lnSpc>
              <a:buClr>
                <a:srgbClr val="434343"/>
              </a:buClr>
              <a:buFont typeface="Arial"/>
              <a:buChar char="●"/>
              <a:tabLst>
                <a:tab pos="353695" algn="l"/>
                <a:tab pos="354330" algn="l"/>
              </a:tabLst>
            </a:pPr>
            <a:r>
              <a:rPr sz="1500" i="1" spc="-5" dirty="0">
                <a:latin typeface="Arial"/>
                <a:cs typeface="Arial"/>
              </a:rPr>
              <a:t>Pipelines;</a:t>
            </a:r>
            <a:endParaRPr sz="1500">
              <a:latin typeface="Arial"/>
              <a:cs typeface="Arial"/>
            </a:endParaRPr>
          </a:p>
          <a:p>
            <a:pPr marL="353695" indent="-341630">
              <a:lnSpc>
                <a:spcPts val="2390"/>
              </a:lnSpc>
              <a:buClr>
                <a:srgbClr val="434343"/>
              </a:buClr>
              <a:buFont typeface="Arial"/>
              <a:buChar char="●"/>
              <a:tabLst>
                <a:tab pos="353695" algn="l"/>
                <a:tab pos="354330" algn="l"/>
              </a:tabLst>
            </a:pPr>
            <a:r>
              <a:rPr sz="1500" i="1" spc="-5" dirty="0">
                <a:latin typeface="Arial"/>
                <a:cs typeface="Arial"/>
              </a:rPr>
              <a:t>Possui </a:t>
            </a:r>
            <a:r>
              <a:rPr sz="1500" i="1" dirty="0">
                <a:latin typeface="Arial"/>
                <a:cs typeface="Arial"/>
              </a:rPr>
              <a:t>versão</a:t>
            </a:r>
            <a:r>
              <a:rPr sz="1500" i="1" spc="-65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acadêmica</a:t>
            </a:r>
            <a:r>
              <a:rPr sz="2000" i="1" dirty="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20"/>
              </a:spcBef>
              <a:buClr>
                <a:srgbClr val="434343"/>
              </a:buClr>
              <a:buFont typeface="Arial"/>
              <a:buChar char="●"/>
              <a:tabLst>
                <a:tab pos="353695" algn="l"/>
                <a:tab pos="354330" algn="l"/>
              </a:tabLst>
            </a:pPr>
            <a:r>
              <a:rPr sz="1500" i="1" dirty="0">
                <a:latin typeface="Arial"/>
                <a:cs typeface="Arial"/>
              </a:rPr>
              <a:t>Interface</a:t>
            </a:r>
            <a:r>
              <a:rPr sz="1500" i="1" spc="-45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lenta;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7622" y="417703"/>
            <a:ext cx="1358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R</a:t>
            </a:r>
            <a:r>
              <a:rPr sz="3000" spc="5" dirty="0"/>
              <a:t>o</a:t>
            </a:r>
            <a:r>
              <a:rPr sz="3000" dirty="0"/>
              <a:t>te</a:t>
            </a:r>
            <a:r>
              <a:rPr sz="3000" spc="-10" dirty="0"/>
              <a:t>i</a:t>
            </a:r>
            <a:r>
              <a:rPr sz="3000" dirty="0"/>
              <a:t>ro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2678048" y="1260728"/>
            <a:ext cx="406781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434343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Introdução</a:t>
            </a:r>
            <a:endParaRPr sz="2400">
              <a:latin typeface="Arial"/>
              <a:cs typeface="Arial"/>
            </a:endParaRPr>
          </a:p>
          <a:p>
            <a:pPr marL="927100" lvl="1" indent="-513715">
              <a:lnSpc>
                <a:spcPct val="100000"/>
              </a:lnSpc>
              <a:buClr>
                <a:srgbClr val="434343"/>
              </a:buClr>
              <a:buAutoNum type="romanLcPeriod"/>
              <a:tabLst>
                <a:tab pos="926465" algn="l"/>
                <a:tab pos="927100" algn="l"/>
              </a:tabLst>
            </a:pPr>
            <a:r>
              <a:rPr sz="2400" dirty="0">
                <a:latin typeface="Arial"/>
                <a:cs typeface="Arial"/>
              </a:rPr>
              <a:t>O </a:t>
            </a:r>
            <a:r>
              <a:rPr sz="2400" spc="-5" dirty="0">
                <a:latin typeface="Arial"/>
                <a:cs typeface="Arial"/>
              </a:rPr>
              <a:t>que é um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SCV?</a:t>
            </a:r>
            <a:endParaRPr sz="2400">
              <a:latin typeface="Arial"/>
              <a:cs typeface="Arial"/>
            </a:endParaRPr>
          </a:p>
          <a:p>
            <a:pPr marL="927100" lvl="1" indent="-513715">
              <a:lnSpc>
                <a:spcPct val="100000"/>
              </a:lnSpc>
              <a:buClr>
                <a:srgbClr val="434343"/>
              </a:buClr>
              <a:buAutoNum type="romanLcPeriod"/>
              <a:tabLst>
                <a:tab pos="926465" algn="l"/>
                <a:tab pos="927100" algn="l"/>
              </a:tabLst>
            </a:pPr>
            <a:r>
              <a:rPr sz="2400" spc="-5" dirty="0">
                <a:latin typeface="Arial"/>
                <a:cs typeface="Arial"/>
              </a:rPr>
              <a:t>Como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funciona?</a:t>
            </a:r>
            <a:endParaRPr sz="2400">
              <a:latin typeface="Arial"/>
              <a:cs typeface="Arial"/>
            </a:endParaRPr>
          </a:p>
          <a:p>
            <a:pPr marL="927100" lvl="1" indent="-513715">
              <a:lnSpc>
                <a:spcPct val="100000"/>
              </a:lnSpc>
              <a:buClr>
                <a:srgbClr val="434343"/>
              </a:buClr>
              <a:buAutoNum type="romanLcPeriod"/>
              <a:tabLst>
                <a:tab pos="926465" algn="l"/>
                <a:tab pos="927100" algn="l"/>
              </a:tabLst>
            </a:pPr>
            <a:r>
              <a:rPr sz="2400" spc="-5" dirty="0">
                <a:latin typeface="Arial"/>
                <a:cs typeface="Arial"/>
              </a:rPr>
              <a:t>Classificação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434343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Como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funciona o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Git?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434343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O Git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Github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na</a:t>
            </a:r>
            <a:r>
              <a:rPr sz="2400" b="1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prática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434343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Comandos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git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Clr>
                <a:srgbClr val="434343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Uso do</a:t>
            </a:r>
            <a:r>
              <a:rPr sz="2400" dirty="0">
                <a:latin typeface="Arial"/>
                <a:cs typeface="Arial"/>
              </a:rPr>
              <a:t> GitHub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234" y="1678635"/>
            <a:ext cx="7324090" cy="834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300" dirty="0"/>
              <a:t>Git e GitHub </a:t>
            </a:r>
            <a:r>
              <a:rPr sz="5300" spc="-10" dirty="0"/>
              <a:t>na</a:t>
            </a:r>
            <a:r>
              <a:rPr sz="5300" spc="-55" dirty="0"/>
              <a:t> </a:t>
            </a:r>
            <a:r>
              <a:rPr sz="5300" dirty="0"/>
              <a:t>prática</a:t>
            </a:r>
            <a:endParaRPr sz="5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7341" y="369189"/>
            <a:ext cx="44507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Arquivos comuns no</a:t>
            </a:r>
            <a:r>
              <a:rPr sz="3000" spc="-95" dirty="0"/>
              <a:t> </a:t>
            </a:r>
            <a:r>
              <a:rPr sz="3000" spc="-5" dirty="0"/>
              <a:t>Git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893063" y="1909572"/>
            <a:ext cx="937260" cy="937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79476" y="1810511"/>
            <a:ext cx="854494" cy="1101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0" y="1842516"/>
            <a:ext cx="1071372" cy="1069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35952" y="1874520"/>
            <a:ext cx="1037844" cy="10378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9391" y="1364741"/>
            <a:ext cx="10718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10" dirty="0">
                <a:latin typeface="Arial"/>
                <a:cs typeface="Arial"/>
              </a:rPr>
              <a:t>.</a:t>
            </a:r>
            <a:r>
              <a:rPr sz="2000" i="1" dirty="0">
                <a:latin typeface="Arial"/>
                <a:cs typeface="Arial"/>
              </a:rPr>
              <a:t>gitignore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14598" y="1352169"/>
            <a:ext cx="986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Read</a:t>
            </a:r>
            <a:r>
              <a:rPr sz="2000" i="1" spc="-10" dirty="0">
                <a:latin typeface="Arial"/>
                <a:cs typeface="Arial"/>
              </a:rPr>
              <a:t>m</a:t>
            </a:r>
            <a:r>
              <a:rPr sz="2000" i="1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6177" y="1347597"/>
            <a:ext cx="11906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" dirty="0">
                <a:latin typeface="Arial"/>
                <a:cs typeface="Arial"/>
              </a:rPr>
              <a:t>Changelog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41234" y="1357960"/>
            <a:ext cx="9048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dirty="0">
                <a:latin typeface="Arial"/>
                <a:cs typeface="Arial"/>
              </a:rPr>
              <a:t>Licen</a:t>
            </a:r>
            <a:r>
              <a:rPr sz="2000" i="1" spc="5" dirty="0">
                <a:latin typeface="Arial"/>
                <a:cs typeface="Arial"/>
              </a:rPr>
              <a:t>s</a:t>
            </a:r>
            <a:r>
              <a:rPr sz="2000" i="1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1296" y="3161157"/>
            <a:ext cx="1694814" cy="8794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indent="92710" algn="just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latin typeface="Arial"/>
                <a:cs typeface="Arial"/>
              </a:rPr>
              <a:t>Arquivos que  são ignorados  nas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operações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50895" y="3161157"/>
            <a:ext cx="1450975" cy="8794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065" marR="5080" algn="ctr">
              <a:lnSpc>
                <a:spcPts val="2160"/>
              </a:lnSpc>
              <a:spcBef>
                <a:spcPts val="375"/>
              </a:spcBef>
            </a:pPr>
            <a:r>
              <a:rPr sz="2000" spc="-45" dirty="0">
                <a:latin typeface="Arial"/>
                <a:cs typeface="Arial"/>
              </a:rPr>
              <a:t>Texto </a:t>
            </a:r>
            <a:r>
              <a:rPr sz="2000" dirty="0">
                <a:latin typeface="Arial"/>
                <a:cs typeface="Arial"/>
              </a:rPr>
              <a:t>inicial  descritivo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  sistema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46675" y="3161157"/>
            <a:ext cx="136715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94615" marR="5715" indent="-8255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latin typeface="Arial"/>
                <a:cs typeface="Arial"/>
              </a:rPr>
              <a:t>Histórico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  mudanças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99172" y="3197174"/>
            <a:ext cx="1583055" cy="8801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065" marR="5080" indent="-1270" algn="ctr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latin typeface="Arial"/>
                <a:cs typeface="Arial"/>
              </a:rPr>
              <a:t>Arquivos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  lice</a:t>
            </a:r>
            <a:r>
              <a:rPr sz="2000" spc="5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ciamento  do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código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3490" y="297256"/>
            <a:ext cx="7036434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dirty="0">
                <a:latin typeface="Arial"/>
                <a:cs typeface="Arial"/>
              </a:rPr>
              <a:t>Download </a:t>
            </a:r>
            <a:r>
              <a:rPr sz="3000" dirty="0"/>
              <a:t>e </a:t>
            </a:r>
            <a:r>
              <a:rPr sz="3000" spc="-5" dirty="0"/>
              <a:t>instalação </a:t>
            </a:r>
            <a:r>
              <a:rPr sz="3000" dirty="0"/>
              <a:t>do </a:t>
            </a:r>
            <a:r>
              <a:rPr sz="3000" spc="-5" dirty="0"/>
              <a:t>Git </a:t>
            </a:r>
            <a:r>
              <a:rPr sz="3000" dirty="0"/>
              <a:t>e</a:t>
            </a:r>
            <a:r>
              <a:rPr sz="3000" spc="20" dirty="0"/>
              <a:t> </a:t>
            </a:r>
            <a:r>
              <a:rPr sz="3000" spc="-5" dirty="0"/>
              <a:t>GitHub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8540" y="3136239"/>
            <a:ext cx="3244850" cy="77851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000" b="1" dirty="0">
                <a:latin typeface="Arial"/>
                <a:cs typeface="Arial"/>
              </a:rPr>
              <a:t>Git para todas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plataformas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2000" spc="-5" dirty="0">
                <a:latin typeface="Arial"/>
                <a:cs typeface="Arial"/>
                <a:hlinkClick r:id="rId2"/>
              </a:rPr>
              <a:t>http://git-scm.com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3691" y="1760220"/>
            <a:ext cx="2662428" cy="1110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7611" y="1315880"/>
            <a:ext cx="3250216" cy="929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369308" y="2366772"/>
            <a:ext cx="2042160" cy="2646045"/>
            <a:chOff x="4369308" y="2366772"/>
            <a:chExt cx="2042160" cy="2646045"/>
          </a:xfrm>
        </p:grpSpPr>
        <p:sp>
          <p:nvSpPr>
            <p:cNvPr id="7" name="object 7"/>
            <p:cNvSpPr/>
            <p:nvPr/>
          </p:nvSpPr>
          <p:spPr>
            <a:xfrm>
              <a:off x="4788408" y="2366772"/>
              <a:ext cx="1203960" cy="12070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69308" y="3573780"/>
              <a:ext cx="2042160" cy="14386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312153" y="4012793"/>
            <a:ext cx="2762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GitHub </a:t>
            </a:r>
            <a:r>
              <a:rPr sz="1800" b="1" spc="-5" dirty="0">
                <a:latin typeface="Arial"/>
                <a:cs typeface="Arial"/>
              </a:rPr>
              <a:t>para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Windows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https://windows.github.com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05803" y="2583560"/>
            <a:ext cx="2324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GitHub </a:t>
            </a:r>
            <a:r>
              <a:rPr sz="1800" b="1" spc="-5" dirty="0">
                <a:latin typeface="Arial"/>
                <a:cs typeface="Arial"/>
              </a:rPr>
              <a:t>para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Mac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https://mac.github.com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980" y="439039"/>
            <a:ext cx="4874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Configuração </a:t>
            </a:r>
            <a:r>
              <a:rPr sz="3000" spc="-5" dirty="0"/>
              <a:t>Inicial </a:t>
            </a:r>
            <a:r>
              <a:rPr sz="3000" dirty="0"/>
              <a:t>do</a:t>
            </a:r>
            <a:r>
              <a:rPr sz="3000" spc="-50" dirty="0"/>
              <a:t> </a:t>
            </a:r>
            <a:r>
              <a:rPr sz="3000" spc="-5" dirty="0"/>
              <a:t>Git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05764" y="1271396"/>
            <a:ext cx="6264910" cy="3061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3695" indent="-341630">
              <a:lnSpc>
                <a:spcPts val="2280"/>
              </a:lnSpc>
              <a:spcBef>
                <a:spcPts val="105"/>
              </a:spcBef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2000" dirty="0">
                <a:latin typeface="Arial"/>
                <a:cs typeface="Arial"/>
              </a:rPr>
              <a:t>git config </a:t>
            </a:r>
            <a:r>
              <a:rPr sz="2000" spc="-5" dirty="0">
                <a:latin typeface="Arial"/>
                <a:cs typeface="Arial"/>
              </a:rPr>
              <a:t>--global </a:t>
            </a:r>
            <a:r>
              <a:rPr sz="2000" spc="-15" dirty="0">
                <a:latin typeface="Arial"/>
                <a:cs typeface="Arial"/>
              </a:rPr>
              <a:t>user.name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"[name]“</a:t>
            </a:r>
            <a:endParaRPr sz="2000">
              <a:latin typeface="Arial"/>
              <a:cs typeface="Arial"/>
            </a:endParaRPr>
          </a:p>
          <a:p>
            <a:pPr marL="353695">
              <a:lnSpc>
                <a:spcPts val="2280"/>
              </a:lnSpc>
            </a:pP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Configura o </a:t>
            </a:r>
            <a:r>
              <a:rPr sz="2000" i="1" spc="-5" dirty="0">
                <a:solidFill>
                  <a:srgbClr val="00AF50"/>
                </a:solidFill>
                <a:latin typeface="Arial"/>
                <a:cs typeface="Arial"/>
              </a:rPr>
              <a:t>nome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do usuário para as</a:t>
            </a:r>
            <a:r>
              <a:rPr sz="2000" i="1" spc="-114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transações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ts val="2280"/>
              </a:lnSpc>
              <a:spcBef>
                <a:spcPts val="1920"/>
              </a:spcBef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2000" dirty="0">
                <a:latin typeface="Arial"/>
                <a:cs typeface="Arial"/>
              </a:rPr>
              <a:t>git config --global </a:t>
            </a:r>
            <a:r>
              <a:rPr sz="2000" spc="-15" dirty="0">
                <a:latin typeface="Arial"/>
                <a:cs typeface="Arial"/>
              </a:rPr>
              <a:t>user.email </a:t>
            </a:r>
            <a:r>
              <a:rPr sz="2000" spc="-5" dirty="0">
                <a:latin typeface="Arial"/>
                <a:cs typeface="Arial"/>
              </a:rPr>
              <a:t>"[email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address]“</a:t>
            </a:r>
            <a:endParaRPr sz="2000">
              <a:latin typeface="Arial"/>
              <a:cs typeface="Arial"/>
            </a:endParaRPr>
          </a:p>
          <a:p>
            <a:pPr marL="353695">
              <a:lnSpc>
                <a:spcPts val="2280"/>
              </a:lnSpc>
            </a:pP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Configura o </a:t>
            </a:r>
            <a:r>
              <a:rPr sz="2000" i="1" spc="-5" dirty="0">
                <a:solidFill>
                  <a:srgbClr val="00AF50"/>
                </a:solidFill>
                <a:latin typeface="Arial"/>
                <a:cs typeface="Arial"/>
              </a:rPr>
              <a:t>email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ligados às</a:t>
            </a:r>
            <a:r>
              <a:rPr sz="2000" i="1" spc="-5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transações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ts val="2280"/>
              </a:lnSpc>
              <a:spcBef>
                <a:spcPts val="1810"/>
              </a:spcBef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2000" dirty="0">
                <a:latin typeface="Arial"/>
                <a:cs typeface="Arial"/>
              </a:rPr>
              <a:t>git config --global </a:t>
            </a:r>
            <a:r>
              <a:rPr sz="2000" spc="-15" dirty="0">
                <a:latin typeface="Arial"/>
                <a:cs typeface="Arial"/>
              </a:rPr>
              <a:t>color.ui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auto</a:t>
            </a:r>
            <a:endParaRPr sz="2000">
              <a:latin typeface="Arial"/>
              <a:cs typeface="Arial"/>
            </a:endParaRPr>
          </a:p>
          <a:p>
            <a:pPr marL="353695">
              <a:lnSpc>
                <a:spcPts val="2280"/>
              </a:lnSpc>
            </a:pP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Configura o </a:t>
            </a:r>
            <a:r>
              <a:rPr sz="2000" i="1" spc="-5" dirty="0">
                <a:solidFill>
                  <a:srgbClr val="00AF50"/>
                </a:solidFill>
                <a:latin typeface="Arial"/>
                <a:cs typeface="Arial"/>
              </a:rPr>
              <a:t>modo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colorido para as transações do</a:t>
            </a:r>
            <a:r>
              <a:rPr sz="2000" i="1" spc="-14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git</a:t>
            </a:r>
            <a:endParaRPr sz="2000">
              <a:latin typeface="Arial"/>
              <a:cs typeface="Arial"/>
            </a:endParaRPr>
          </a:p>
          <a:p>
            <a:pPr marL="353695" indent="-341630">
              <a:lnSpc>
                <a:spcPts val="2280"/>
              </a:lnSpc>
              <a:spcBef>
                <a:spcPts val="1920"/>
              </a:spcBef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2000" dirty="0">
                <a:latin typeface="Arial"/>
                <a:cs typeface="Arial"/>
              </a:rPr>
              <a:t>git config --global core. editor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gvim</a:t>
            </a:r>
            <a:endParaRPr sz="2000">
              <a:latin typeface="Arial"/>
              <a:cs typeface="Arial"/>
            </a:endParaRPr>
          </a:p>
          <a:p>
            <a:pPr marL="353695">
              <a:lnSpc>
                <a:spcPts val="2280"/>
              </a:lnSpc>
            </a:pP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Configura o editor padrão/favorito que será</a:t>
            </a:r>
            <a:r>
              <a:rPr sz="2000" i="1" spc="-16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usado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5119" y="859916"/>
            <a:ext cx="5896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solidFill>
                  <a:srgbClr val="2A3990"/>
                </a:solidFill>
                <a:latin typeface="Arial"/>
                <a:cs typeface="Arial"/>
              </a:rPr>
              <a:t>Inicializando </a:t>
            </a:r>
            <a:r>
              <a:rPr sz="2400" b="1" i="1" dirty="0">
                <a:solidFill>
                  <a:srgbClr val="2A3990"/>
                </a:solidFill>
                <a:latin typeface="Arial"/>
                <a:cs typeface="Arial"/>
              </a:rPr>
              <a:t>Git </a:t>
            </a:r>
            <a:r>
              <a:rPr sz="2400" b="1" i="1" spc="-5" dirty="0">
                <a:solidFill>
                  <a:srgbClr val="2A3990"/>
                </a:solidFill>
                <a:latin typeface="Arial"/>
                <a:cs typeface="Arial"/>
              </a:rPr>
              <a:t>e </a:t>
            </a:r>
            <a:r>
              <a:rPr sz="2400" b="1" i="1" dirty="0">
                <a:solidFill>
                  <a:srgbClr val="2A3990"/>
                </a:solidFill>
                <a:latin typeface="Arial"/>
                <a:cs typeface="Arial"/>
              </a:rPr>
              <a:t>criando </a:t>
            </a:r>
            <a:r>
              <a:rPr sz="2400" b="1" i="1" spc="-5" dirty="0">
                <a:solidFill>
                  <a:srgbClr val="2A3990"/>
                </a:solidFill>
                <a:latin typeface="Arial"/>
                <a:cs typeface="Arial"/>
              </a:rPr>
              <a:t>e</a:t>
            </a:r>
            <a:r>
              <a:rPr sz="2400" b="1" i="1" spc="-50" dirty="0">
                <a:solidFill>
                  <a:srgbClr val="2A3990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2A3990"/>
                </a:solidFill>
                <a:latin typeface="Arial"/>
                <a:cs typeface="Arial"/>
              </a:rPr>
              <a:t>repositórios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079" y="1385316"/>
            <a:ext cx="4168140" cy="2194560"/>
          </a:xfrm>
          <a:prstGeom prst="rect">
            <a:avLst/>
          </a:prstGeom>
          <a:ln w="9144">
            <a:solidFill>
              <a:srgbClr val="44536A"/>
            </a:solidFill>
          </a:ln>
        </p:spPr>
        <p:txBody>
          <a:bodyPr vert="horz" wrap="square" lIns="0" tIns="72390" rIns="0" bIns="0" rtlCol="0">
            <a:spAutoFit/>
          </a:bodyPr>
          <a:lstStyle/>
          <a:p>
            <a:pPr marL="232410" marR="409575">
              <a:lnSpc>
                <a:spcPct val="91700"/>
              </a:lnSpc>
              <a:spcBef>
                <a:spcPts val="570"/>
              </a:spcBef>
              <a:buClr>
                <a:srgbClr val="434343"/>
              </a:buClr>
              <a:buChar char="●"/>
              <a:tabLst>
                <a:tab pos="548005" algn="l"/>
                <a:tab pos="548640" algn="l"/>
              </a:tabLst>
            </a:pPr>
            <a:r>
              <a:rPr sz="2000" dirty="0">
                <a:latin typeface="Arial"/>
                <a:cs typeface="Arial"/>
              </a:rPr>
              <a:t>git init [nome do repositório] </a:t>
            </a:r>
            <a:r>
              <a:rPr sz="200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Cria um novo repositório local </a:t>
            </a:r>
            <a:r>
              <a:rPr sz="1800" i="1" dirty="0">
                <a:solidFill>
                  <a:srgbClr val="00AF50"/>
                </a:solidFill>
                <a:latin typeface="Arial"/>
                <a:cs typeface="Arial"/>
              </a:rPr>
              <a:t>com 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um </a:t>
            </a:r>
            <a:r>
              <a:rPr sz="1800" i="1" spc="-10" dirty="0">
                <a:solidFill>
                  <a:srgbClr val="00AF50"/>
                </a:solidFill>
                <a:latin typeface="Arial"/>
                <a:cs typeface="Arial"/>
              </a:rPr>
              <a:t>nome</a:t>
            </a:r>
            <a:r>
              <a:rPr sz="1800" i="1" spc="2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específico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Arial"/>
              <a:cs typeface="Arial"/>
            </a:endParaRPr>
          </a:p>
          <a:p>
            <a:pPr marL="232410" marR="935355">
              <a:lnSpc>
                <a:spcPct val="90000"/>
              </a:lnSpc>
              <a:spcBef>
                <a:spcPts val="5"/>
              </a:spcBef>
            </a:pPr>
            <a:r>
              <a:rPr sz="2000" spc="-5" dirty="0">
                <a:solidFill>
                  <a:srgbClr val="2D75B6"/>
                </a:solidFill>
                <a:latin typeface="Carlito"/>
                <a:cs typeface="Carlito"/>
              </a:rPr>
              <a:t>home$ </a:t>
            </a:r>
            <a:r>
              <a:rPr sz="2000" spc="-15" dirty="0">
                <a:latin typeface="Carlito"/>
                <a:cs typeface="Carlito"/>
              </a:rPr>
              <a:t>mkdir projetoPraticas  </a:t>
            </a:r>
            <a:r>
              <a:rPr sz="2000" spc="-5" dirty="0">
                <a:solidFill>
                  <a:srgbClr val="2D75B6"/>
                </a:solidFill>
                <a:latin typeface="Carlito"/>
                <a:cs typeface="Carlito"/>
              </a:rPr>
              <a:t>home$ </a:t>
            </a:r>
            <a:r>
              <a:rPr sz="2000" dirty="0">
                <a:latin typeface="Carlito"/>
                <a:cs typeface="Carlito"/>
              </a:rPr>
              <a:t>cd </a:t>
            </a:r>
            <a:r>
              <a:rPr sz="2000" spc="-15" dirty="0">
                <a:latin typeface="Carlito"/>
                <a:cs typeface="Carlito"/>
              </a:rPr>
              <a:t>projetoPraticas  </a:t>
            </a: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init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8267" y="74802"/>
            <a:ext cx="32835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Comandos</a:t>
            </a:r>
            <a:r>
              <a:rPr spc="-70" dirty="0"/>
              <a:t> </a:t>
            </a:r>
            <a:r>
              <a:rPr dirty="0"/>
              <a:t>Iniciais</a:t>
            </a:r>
          </a:p>
        </p:txBody>
      </p:sp>
      <p:sp>
        <p:nvSpPr>
          <p:cNvPr id="5" name="object 5"/>
          <p:cNvSpPr/>
          <p:nvPr/>
        </p:nvSpPr>
        <p:spPr>
          <a:xfrm>
            <a:off x="4572000" y="1385316"/>
            <a:ext cx="4447540" cy="2194560"/>
          </a:xfrm>
          <a:custGeom>
            <a:avLst/>
            <a:gdLst/>
            <a:ahLst/>
            <a:cxnLst/>
            <a:rect l="l" t="t" r="r" b="b"/>
            <a:pathLst>
              <a:path w="4447540" h="2194560">
                <a:moveTo>
                  <a:pt x="0" y="2194560"/>
                </a:moveTo>
                <a:lnTo>
                  <a:pt x="4447032" y="2194560"/>
                </a:lnTo>
                <a:lnTo>
                  <a:pt x="4447032" y="0"/>
                </a:lnTo>
                <a:lnTo>
                  <a:pt x="0" y="0"/>
                </a:lnTo>
                <a:lnTo>
                  <a:pt x="0" y="21945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93360" y="1400632"/>
            <a:ext cx="4115435" cy="1873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7660" indent="-315595">
              <a:lnSpc>
                <a:spcPts val="2080"/>
              </a:lnSpc>
              <a:spcBef>
                <a:spcPts val="95"/>
              </a:spcBef>
              <a:buClr>
                <a:srgbClr val="434343"/>
              </a:buClr>
              <a:buSzPct val="78947"/>
              <a:buChar char="●"/>
              <a:tabLst>
                <a:tab pos="327660" algn="l"/>
                <a:tab pos="328295" algn="l"/>
              </a:tabLst>
            </a:pPr>
            <a:r>
              <a:rPr sz="1900" spc="-5" dirty="0">
                <a:latin typeface="Arial"/>
                <a:cs typeface="Arial"/>
              </a:rPr>
              <a:t>git clone</a:t>
            </a:r>
            <a:r>
              <a:rPr sz="1900" spc="1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[url]</a:t>
            </a:r>
            <a:endParaRPr sz="1900">
              <a:latin typeface="Arial"/>
              <a:cs typeface="Arial"/>
            </a:endParaRPr>
          </a:p>
          <a:p>
            <a:pPr marL="12700" marR="5080">
              <a:lnSpc>
                <a:spcPct val="80000"/>
              </a:lnSpc>
              <a:spcBef>
                <a:spcPts val="210"/>
              </a:spcBef>
            </a:pPr>
            <a:r>
              <a:rPr sz="1700" i="1" dirty="0">
                <a:solidFill>
                  <a:srgbClr val="00AF50"/>
                </a:solidFill>
                <a:latin typeface="Arial"/>
                <a:cs typeface="Arial"/>
              </a:rPr>
              <a:t>Baixa um projeto e seu histórico de</a:t>
            </a:r>
            <a:r>
              <a:rPr sz="1700" i="1" spc="-5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00AF50"/>
                </a:solidFill>
                <a:latin typeface="Arial"/>
                <a:cs typeface="Arial"/>
              </a:rPr>
              <a:t>versão  completo.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2175"/>
              </a:lnSpc>
              <a:spcBef>
                <a:spcPts val="1115"/>
              </a:spcBef>
            </a:pP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cd</a:t>
            </a:r>
            <a:r>
              <a:rPr sz="2000" spc="1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..</a:t>
            </a:r>
            <a:endParaRPr sz="2000">
              <a:latin typeface="Carlito"/>
              <a:cs typeface="Carlito"/>
            </a:endParaRPr>
          </a:p>
          <a:p>
            <a:pPr marL="12700" marR="17780">
              <a:lnSpc>
                <a:spcPts val="1830"/>
              </a:lnSpc>
              <a:spcBef>
                <a:spcPts val="210"/>
              </a:spcBef>
            </a:pPr>
            <a:r>
              <a:rPr sz="1900" spc="-10" dirty="0">
                <a:solidFill>
                  <a:srgbClr val="2D75B6"/>
                </a:solidFill>
                <a:latin typeface="Carlito"/>
                <a:cs typeface="Carlito"/>
              </a:rPr>
              <a:t>home$ </a:t>
            </a:r>
            <a:r>
              <a:rPr sz="1900" spc="-5" dirty="0">
                <a:latin typeface="Carlito"/>
                <a:cs typeface="Carlito"/>
              </a:rPr>
              <a:t>git clone  </a:t>
            </a:r>
            <a:r>
              <a:rPr sz="1900" spc="-10" dirty="0">
                <a:latin typeface="Carlito"/>
                <a:cs typeface="Carlito"/>
              </a:rPr>
              <a:t>https://github.com/antoniocarlosmjr/min  </a:t>
            </a:r>
            <a:r>
              <a:rPr sz="1900" spc="-5" dirty="0">
                <a:latin typeface="Carlito"/>
                <a:cs typeface="Carlito"/>
              </a:rPr>
              <a:t>imax.git</a:t>
            </a:r>
            <a:endParaRPr sz="19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78804" y="4124655"/>
            <a:ext cx="2245995" cy="81851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80"/>
              </a:spcBef>
            </a:pPr>
            <a:r>
              <a:rPr sz="2000" b="1" dirty="0">
                <a:latin typeface="Arial"/>
                <a:cs typeface="Arial"/>
              </a:rPr>
              <a:t>Obs</a:t>
            </a:r>
            <a:r>
              <a:rPr sz="2000" dirty="0">
                <a:latin typeface="Arial"/>
                <a:cs typeface="Arial"/>
              </a:rPr>
              <a:t>. Repositórios  privados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precisarão  de usuário 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senha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17792" y="3291840"/>
            <a:ext cx="173990" cy="800100"/>
          </a:xfrm>
          <a:custGeom>
            <a:avLst/>
            <a:gdLst/>
            <a:ahLst/>
            <a:cxnLst/>
            <a:rect l="l" t="t" r="r" b="b"/>
            <a:pathLst>
              <a:path w="173990" h="800100">
                <a:moveTo>
                  <a:pt x="57911" y="626364"/>
                </a:moveTo>
                <a:lnTo>
                  <a:pt x="0" y="626364"/>
                </a:lnTo>
                <a:lnTo>
                  <a:pt x="86867" y="800100"/>
                </a:lnTo>
                <a:lnTo>
                  <a:pt x="159257" y="655320"/>
                </a:lnTo>
                <a:lnTo>
                  <a:pt x="57911" y="655320"/>
                </a:lnTo>
                <a:lnTo>
                  <a:pt x="57911" y="626364"/>
                </a:lnTo>
                <a:close/>
              </a:path>
              <a:path w="173990" h="800100">
                <a:moveTo>
                  <a:pt x="115824" y="0"/>
                </a:moveTo>
                <a:lnTo>
                  <a:pt x="57911" y="0"/>
                </a:lnTo>
                <a:lnTo>
                  <a:pt x="57911" y="655320"/>
                </a:lnTo>
                <a:lnTo>
                  <a:pt x="115824" y="655320"/>
                </a:lnTo>
                <a:lnTo>
                  <a:pt x="115824" y="0"/>
                </a:lnTo>
                <a:close/>
              </a:path>
              <a:path w="173990" h="800100">
                <a:moveTo>
                  <a:pt x="173735" y="626364"/>
                </a:moveTo>
                <a:lnTo>
                  <a:pt x="115824" y="626364"/>
                </a:lnTo>
                <a:lnTo>
                  <a:pt x="115824" y="655320"/>
                </a:lnTo>
                <a:lnTo>
                  <a:pt x="159257" y="655320"/>
                </a:lnTo>
                <a:lnTo>
                  <a:pt x="173735" y="626364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2873" y="817879"/>
            <a:ext cx="2441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solidFill>
                  <a:srgbClr val="2A3990"/>
                </a:solidFill>
                <a:latin typeface="Arial"/>
                <a:cs typeface="Arial"/>
              </a:rPr>
              <a:t>Snapshot</a:t>
            </a:r>
            <a:r>
              <a:rPr sz="2400" b="1" i="1" spc="-210" dirty="0">
                <a:solidFill>
                  <a:srgbClr val="2A3990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2A3990"/>
                </a:solidFill>
                <a:latin typeface="Arial"/>
                <a:cs typeface="Arial"/>
              </a:rPr>
              <a:t>básico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8036" y="1418844"/>
            <a:ext cx="4139565" cy="2232660"/>
          </a:xfrm>
          <a:custGeom>
            <a:avLst/>
            <a:gdLst/>
            <a:ahLst/>
            <a:cxnLst/>
            <a:rect l="l" t="t" r="r" b="b"/>
            <a:pathLst>
              <a:path w="4139565" h="2232660">
                <a:moveTo>
                  <a:pt x="0" y="2232660"/>
                </a:moveTo>
                <a:lnTo>
                  <a:pt x="4139184" y="2232660"/>
                </a:lnTo>
                <a:lnTo>
                  <a:pt x="4139184" y="0"/>
                </a:lnTo>
                <a:lnTo>
                  <a:pt x="0" y="0"/>
                </a:lnTo>
                <a:lnTo>
                  <a:pt x="0" y="223266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7898" y="1452752"/>
            <a:ext cx="3818890" cy="833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2325"/>
              </a:lnSpc>
              <a:spcBef>
                <a:spcPts val="105"/>
              </a:spcBef>
              <a:buClr>
                <a:srgbClr val="434343"/>
              </a:buClr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Arial"/>
                <a:cs typeface="Arial"/>
              </a:rPr>
              <a:t>git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status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1980"/>
              </a:lnSpc>
            </a:pP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Lista todos os arquivos novos</a:t>
            </a:r>
            <a:r>
              <a:rPr sz="1800" i="1" spc="2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ou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sz="1800" i="1" spc="-10" dirty="0">
                <a:solidFill>
                  <a:srgbClr val="00AF50"/>
                </a:solidFill>
                <a:latin typeface="Arial"/>
                <a:cs typeface="Arial"/>
              </a:rPr>
              <a:t>modificados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para serem</a:t>
            </a:r>
            <a:r>
              <a:rPr sz="1800" i="1" spc="6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00AF50"/>
                </a:solidFill>
                <a:latin typeface="Arial"/>
                <a:cs typeface="Arial"/>
              </a:rPr>
              <a:t>commitados.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7898" y="2466594"/>
            <a:ext cx="3531870" cy="8794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echo </a:t>
            </a:r>
            <a:r>
              <a:rPr sz="2000" spc="25" dirty="0">
                <a:latin typeface="Arial"/>
                <a:cs typeface="Arial"/>
              </a:rPr>
              <a:t>“</a:t>
            </a:r>
            <a:r>
              <a:rPr sz="2000" spc="25" dirty="0">
                <a:latin typeface="Carlito"/>
                <a:cs typeface="Carlito"/>
              </a:rPr>
              <a:t>Hello </a:t>
            </a:r>
            <a:r>
              <a:rPr sz="2000" spc="-15" dirty="0">
                <a:latin typeface="Carlito"/>
                <a:cs typeface="Carlito"/>
              </a:rPr>
              <a:t>from  </a:t>
            </a:r>
            <a:r>
              <a:rPr sz="2000" spc="55" dirty="0">
                <a:latin typeface="Carlito"/>
                <a:cs typeface="Carlito"/>
              </a:rPr>
              <a:t>Git</a:t>
            </a:r>
            <a:r>
              <a:rPr sz="2000" spc="55" dirty="0">
                <a:latin typeface="Arial"/>
                <a:cs typeface="Arial"/>
              </a:rPr>
              <a:t>” </a:t>
            </a:r>
            <a:r>
              <a:rPr sz="2000" spc="-175" dirty="0">
                <a:latin typeface="Arial"/>
                <a:cs typeface="Arial"/>
              </a:rPr>
              <a:t>&gt;&gt;</a:t>
            </a:r>
            <a:r>
              <a:rPr sz="2000" spc="-270" dirty="0">
                <a:latin typeface="Arial"/>
                <a:cs typeface="Arial"/>
              </a:rPr>
              <a:t> </a:t>
            </a:r>
            <a:r>
              <a:rPr sz="2000" spc="-180" dirty="0">
                <a:latin typeface="Arial"/>
                <a:cs typeface="Arial"/>
              </a:rPr>
              <a:t>README.md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130"/>
              </a:lnSpc>
            </a:pP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status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8267" y="74802"/>
            <a:ext cx="34486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Comandos</a:t>
            </a:r>
            <a:r>
              <a:rPr spc="-60" dirty="0"/>
              <a:t> </a:t>
            </a:r>
            <a:r>
              <a:rPr dirty="0"/>
              <a:t>Básicos</a:t>
            </a:r>
          </a:p>
        </p:txBody>
      </p:sp>
      <p:sp>
        <p:nvSpPr>
          <p:cNvPr id="7" name="object 7"/>
          <p:cNvSpPr/>
          <p:nvPr/>
        </p:nvSpPr>
        <p:spPr>
          <a:xfrm>
            <a:off x="4643628" y="1418844"/>
            <a:ext cx="4392295" cy="2232660"/>
          </a:xfrm>
          <a:custGeom>
            <a:avLst/>
            <a:gdLst/>
            <a:ahLst/>
            <a:cxnLst/>
            <a:rect l="l" t="t" r="r" b="b"/>
            <a:pathLst>
              <a:path w="4392295" h="2232660">
                <a:moveTo>
                  <a:pt x="0" y="2232660"/>
                </a:moveTo>
                <a:lnTo>
                  <a:pt x="4392168" y="2232660"/>
                </a:lnTo>
                <a:lnTo>
                  <a:pt x="4392168" y="0"/>
                </a:lnTo>
                <a:lnTo>
                  <a:pt x="0" y="0"/>
                </a:lnTo>
                <a:lnTo>
                  <a:pt x="0" y="22326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64734" y="1490852"/>
            <a:ext cx="3652520" cy="1185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lr>
                <a:srgbClr val="434343"/>
              </a:buClr>
              <a:buSzPct val="80000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git add [arquivo]; git add *;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git  add –A; git </a:t>
            </a:r>
            <a:r>
              <a:rPr sz="2000" spc="-5" dirty="0">
                <a:latin typeface="Arial"/>
                <a:cs typeface="Arial"/>
              </a:rPr>
              <a:t>add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“*.txt”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i="1" dirty="0">
                <a:solidFill>
                  <a:srgbClr val="00AF50"/>
                </a:solidFill>
                <a:latin typeface="Arial"/>
                <a:cs typeface="Arial"/>
              </a:rPr>
              <a:t>Faz o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snapshot de </a:t>
            </a:r>
            <a:r>
              <a:rPr sz="1800" i="1" dirty="0">
                <a:solidFill>
                  <a:srgbClr val="00AF50"/>
                </a:solidFill>
                <a:latin typeface="Arial"/>
                <a:cs typeface="Arial"/>
              </a:rPr>
              <a:t>um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arquivo</a:t>
            </a:r>
            <a:r>
              <a:rPr sz="1800" i="1" spc="-4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na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preparação para</a:t>
            </a:r>
            <a:r>
              <a:rPr sz="1800" i="1" spc="2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versionamento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64734" y="2914650"/>
            <a:ext cx="26047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add</a:t>
            </a:r>
            <a:r>
              <a:rPr sz="2000" spc="-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3815" y="4096003"/>
            <a:ext cx="2326640" cy="8191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80"/>
              </a:spcBef>
            </a:pPr>
            <a:r>
              <a:rPr sz="2000" b="1" dirty="0">
                <a:latin typeface="Arial"/>
                <a:cs typeface="Arial"/>
              </a:rPr>
              <a:t>Obs</a:t>
            </a:r>
            <a:r>
              <a:rPr sz="2000" dirty="0">
                <a:latin typeface="Arial"/>
                <a:cs typeface="Arial"/>
              </a:rPr>
              <a:t>. Arquivos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ainda  estão na </a:t>
            </a:r>
            <a:r>
              <a:rPr sz="2000" spc="-5" dirty="0">
                <a:latin typeface="Arial"/>
                <a:cs typeface="Arial"/>
              </a:rPr>
              <a:t>Working  </a:t>
            </a:r>
            <a:r>
              <a:rPr sz="2000" dirty="0">
                <a:latin typeface="Arial"/>
                <a:cs typeface="Arial"/>
              </a:rPr>
              <a:t>Area.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52472" y="3435096"/>
            <a:ext cx="173990" cy="649605"/>
          </a:xfrm>
          <a:custGeom>
            <a:avLst/>
            <a:gdLst/>
            <a:ahLst/>
            <a:cxnLst/>
            <a:rect l="l" t="t" r="r" b="b"/>
            <a:pathLst>
              <a:path w="173989" h="649604">
                <a:moveTo>
                  <a:pt x="57911" y="475551"/>
                </a:moveTo>
                <a:lnTo>
                  <a:pt x="0" y="475551"/>
                </a:lnTo>
                <a:lnTo>
                  <a:pt x="86867" y="649287"/>
                </a:lnTo>
                <a:lnTo>
                  <a:pt x="159257" y="504507"/>
                </a:lnTo>
                <a:lnTo>
                  <a:pt x="57911" y="504507"/>
                </a:lnTo>
                <a:lnTo>
                  <a:pt x="57911" y="475551"/>
                </a:lnTo>
                <a:close/>
              </a:path>
              <a:path w="173989" h="649604">
                <a:moveTo>
                  <a:pt x="115823" y="0"/>
                </a:moveTo>
                <a:lnTo>
                  <a:pt x="57911" y="0"/>
                </a:lnTo>
                <a:lnTo>
                  <a:pt x="57911" y="504507"/>
                </a:lnTo>
                <a:lnTo>
                  <a:pt x="115823" y="504507"/>
                </a:lnTo>
                <a:lnTo>
                  <a:pt x="115823" y="0"/>
                </a:lnTo>
                <a:close/>
              </a:path>
              <a:path w="173989" h="649604">
                <a:moveTo>
                  <a:pt x="173735" y="475551"/>
                </a:moveTo>
                <a:lnTo>
                  <a:pt x="115823" y="475551"/>
                </a:lnTo>
                <a:lnTo>
                  <a:pt x="115823" y="504507"/>
                </a:lnTo>
                <a:lnTo>
                  <a:pt x="159257" y="504507"/>
                </a:lnTo>
                <a:lnTo>
                  <a:pt x="173735" y="475551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875782" y="4096003"/>
            <a:ext cx="2327275" cy="8191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80"/>
              </a:spcBef>
            </a:pPr>
            <a:r>
              <a:rPr sz="2000" b="1" dirty="0">
                <a:latin typeface="Arial"/>
                <a:cs typeface="Arial"/>
              </a:rPr>
              <a:t>Obs</a:t>
            </a:r>
            <a:r>
              <a:rPr sz="2000" dirty="0">
                <a:latin typeface="Arial"/>
                <a:cs typeface="Arial"/>
              </a:rPr>
              <a:t>. Arquivos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estão  agora na Staging  Area.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14388" y="3435096"/>
            <a:ext cx="173990" cy="649605"/>
          </a:xfrm>
          <a:custGeom>
            <a:avLst/>
            <a:gdLst/>
            <a:ahLst/>
            <a:cxnLst/>
            <a:rect l="l" t="t" r="r" b="b"/>
            <a:pathLst>
              <a:path w="173990" h="649604">
                <a:moveTo>
                  <a:pt x="57911" y="475551"/>
                </a:moveTo>
                <a:lnTo>
                  <a:pt x="0" y="475551"/>
                </a:lnTo>
                <a:lnTo>
                  <a:pt x="86867" y="649287"/>
                </a:lnTo>
                <a:lnTo>
                  <a:pt x="159257" y="504507"/>
                </a:lnTo>
                <a:lnTo>
                  <a:pt x="57911" y="504507"/>
                </a:lnTo>
                <a:lnTo>
                  <a:pt x="57911" y="475551"/>
                </a:lnTo>
                <a:close/>
              </a:path>
              <a:path w="173990" h="649604">
                <a:moveTo>
                  <a:pt x="115823" y="0"/>
                </a:moveTo>
                <a:lnTo>
                  <a:pt x="57911" y="0"/>
                </a:lnTo>
                <a:lnTo>
                  <a:pt x="57911" y="504507"/>
                </a:lnTo>
                <a:lnTo>
                  <a:pt x="115823" y="504507"/>
                </a:lnTo>
                <a:lnTo>
                  <a:pt x="115823" y="0"/>
                </a:lnTo>
                <a:close/>
              </a:path>
              <a:path w="173990" h="649604">
                <a:moveTo>
                  <a:pt x="173735" y="475551"/>
                </a:moveTo>
                <a:lnTo>
                  <a:pt x="115823" y="475551"/>
                </a:lnTo>
                <a:lnTo>
                  <a:pt x="115823" y="504507"/>
                </a:lnTo>
                <a:lnTo>
                  <a:pt x="159257" y="504507"/>
                </a:lnTo>
                <a:lnTo>
                  <a:pt x="173735" y="475551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18433" y="817879"/>
            <a:ext cx="2441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solidFill>
                  <a:srgbClr val="2A3990"/>
                </a:solidFill>
                <a:latin typeface="Arial"/>
                <a:cs typeface="Arial"/>
              </a:rPr>
              <a:t>Snapshot</a:t>
            </a:r>
            <a:r>
              <a:rPr sz="2400" b="1" i="1" spc="-210" dirty="0">
                <a:solidFill>
                  <a:srgbClr val="2A3990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2A3990"/>
                </a:solidFill>
                <a:latin typeface="Arial"/>
                <a:cs typeface="Arial"/>
              </a:rPr>
              <a:t>básico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267" y="74802"/>
            <a:ext cx="34486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Comandos</a:t>
            </a:r>
            <a:r>
              <a:rPr spc="-60" dirty="0"/>
              <a:t> </a:t>
            </a:r>
            <a:r>
              <a:rPr dirty="0"/>
              <a:t>Básicos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204" y="1342644"/>
            <a:ext cx="4464050" cy="230886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575310" indent="-343535">
              <a:lnSpc>
                <a:spcPct val="100000"/>
              </a:lnSpc>
              <a:spcBef>
                <a:spcPts val="670"/>
              </a:spcBef>
              <a:buClr>
                <a:srgbClr val="434343"/>
              </a:buClr>
              <a:buSzPct val="80000"/>
              <a:buChar char="•"/>
              <a:tabLst>
                <a:tab pos="575310" algn="l"/>
                <a:tab pos="575945" algn="l"/>
              </a:tabLst>
            </a:pPr>
            <a:r>
              <a:rPr sz="2000" spc="-5" dirty="0">
                <a:latin typeface="Arial"/>
                <a:cs typeface="Arial"/>
              </a:rPr>
              <a:t>git </a:t>
            </a:r>
            <a:r>
              <a:rPr sz="2000" dirty="0">
                <a:latin typeface="Arial"/>
                <a:cs typeface="Arial"/>
              </a:rPr>
              <a:t>reset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[arquivo]</a:t>
            </a:r>
            <a:endParaRPr sz="2000">
              <a:latin typeface="Arial"/>
              <a:cs typeface="Arial"/>
            </a:endParaRPr>
          </a:p>
          <a:p>
            <a:pPr marL="232410">
              <a:lnSpc>
                <a:spcPct val="100000"/>
              </a:lnSpc>
              <a:spcBef>
                <a:spcPts val="5"/>
              </a:spcBef>
            </a:pP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Desfaz </a:t>
            </a:r>
            <a:r>
              <a:rPr sz="1800" i="1" dirty="0">
                <a:solidFill>
                  <a:srgbClr val="00AF50"/>
                </a:solidFill>
                <a:latin typeface="Arial"/>
                <a:cs typeface="Arial"/>
              </a:rPr>
              <a:t>o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“git add” </a:t>
            </a:r>
            <a:r>
              <a:rPr sz="1800" i="1" dirty="0">
                <a:solidFill>
                  <a:srgbClr val="00AF50"/>
                </a:solidFill>
                <a:latin typeface="Arial"/>
                <a:cs typeface="Arial"/>
              </a:rPr>
              <a:t>e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seleciona </a:t>
            </a:r>
            <a:r>
              <a:rPr sz="1800" i="1" dirty="0">
                <a:solidFill>
                  <a:srgbClr val="00AF50"/>
                </a:solidFill>
                <a:latin typeface="Arial"/>
                <a:cs typeface="Arial"/>
              </a:rPr>
              <a:t>o</a:t>
            </a:r>
            <a:r>
              <a:rPr sz="1800" i="1" spc="-1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arquivo</a:t>
            </a:r>
            <a:endParaRPr sz="1800">
              <a:latin typeface="Arial"/>
              <a:cs typeface="Arial"/>
            </a:endParaRPr>
          </a:p>
          <a:p>
            <a:pPr marL="232410">
              <a:lnSpc>
                <a:spcPct val="100000"/>
              </a:lnSpc>
              <a:spcBef>
                <a:spcPts val="5"/>
              </a:spcBef>
            </a:pP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para </a:t>
            </a:r>
            <a:r>
              <a:rPr sz="1800" i="1" dirty="0">
                <a:solidFill>
                  <a:srgbClr val="00AF50"/>
                </a:solidFill>
                <a:latin typeface="Arial"/>
                <a:cs typeface="Arial"/>
              </a:rPr>
              <a:t>o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working area.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Arial"/>
              <a:cs typeface="Arial"/>
            </a:endParaRPr>
          </a:p>
          <a:p>
            <a:pPr marL="232410" marR="264795">
              <a:lnSpc>
                <a:spcPct val="100000"/>
              </a:lnSpc>
            </a:pP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</a:t>
            </a:r>
            <a:r>
              <a:rPr sz="2000" spc="-10" dirty="0">
                <a:latin typeface="Carlito"/>
                <a:cs typeface="Carlito"/>
              </a:rPr>
              <a:t>reset </a:t>
            </a:r>
            <a:r>
              <a:rPr sz="2000" dirty="0">
                <a:latin typeface="Carlito"/>
                <a:cs typeface="Carlito"/>
              </a:rPr>
              <a:t>README.md  </a:t>
            </a: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status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80203" y="1356360"/>
            <a:ext cx="4392295" cy="2307590"/>
          </a:xfrm>
          <a:custGeom>
            <a:avLst/>
            <a:gdLst/>
            <a:ahLst/>
            <a:cxnLst/>
            <a:rect l="l" t="t" r="r" b="b"/>
            <a:pathLst>
              <a:path w="4392295" h="2307590">
                <a:moveTo>
                  <a:pt x="0" y="2307336"/>
                </a:moveTo>
                <a:lnTo>
                  <a:pt x="4392167" y="2307336"/>
                </a:lnTo>
                <a:lnTo>
                  <a:pt x="4392167" y="0"/>
                </a:lnTo>
                <a:lnTo>
                  <a:pt x="0" y="0"/>
                </a:lnTo>
                <a:lnTo>
                  <a:pt x="0" y="230733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00929" y="1400302"/>
            <a:ext cx="3921125" cy="782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ts val="2180"/>
              </a:lnSpc>
              <a:spcBef>
                <a:spcPts val="95"/>
              </a:spcBef>
              <a:buClr>
                <a:srgbClr val="434343"/>
              </a:buClr>
              <a:buSzPct val="78947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Arial"/>
                <a:cs typeface="Arial"/>
              </a:rPr>
              <a:t>git commit –m</a:t>
            </a:r>
            <a:r>
              <a:rPr sz="1900" spc="3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“descrição”</a:t>
            </a:r>
            <a:endParaRPr sz="1900">
              <a:latin typeface="Arial"/>
              <a:cs typeface="Arial"/>
            </a:endParaRPr>
          </a:p>
          <a:p>
            <a:pPr marL="12700" marR="5080">
              <a:lnSpc>
                <a:spcPts val="1839"/>
              </a:lnSpc>
              <a:spcBef>
                <a:spcPts val="130"/>
              </a:spcBef>
            </a:pPr>
            <a:r>
              <a:rPr sz="1700" i="1" dirty="0">
                <a:solidFill>
                  <a:srgbClr val="00AF50"/>
                </a:solidFill>
                <a:latin typeface="Arial"/>
                <a:cs typeface="Arial"/>
              </a:rPr>
              <a:t>Grava um snapshot permanentemente  das modificações </a:t>
            </a:r>
            <a:r>
              <a:rPr sz="1700" i="1" spc="-5" dirty="0">
                <a:solidFill>
                  <a:srgbClr val="00AF50"/>
                </a:solidFill>
                <a:latin typeface="Arial"/>
                <a:cs typeface="Arial"/>
              </a:rPr>
              <a:t>feitas </a:t>
            </a:r>
            <a:r>
              <a:rPr sz="1700" i="1" dirty="0">
                <a:solidFill>
                  <a:srgbClr val="00AF50"/>
                </a:solidFill>
                <a:latin typeface="Arial"/>
                <a:cs typeface="Arial"/>
              </a:rPr>
              <a:t>no git</a:t>
            </a:r>
            <a:r>
              <a:rPr sz="1700" i="1" spc="-2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700" i="1" spc="-10" dirty="0">
                <a:solidFill>
                  <a:srgbClr val="00AF50"/>
                </a:solidFill>
                <a:latin typeface="Arial"/>
                <a:cs typeface="Arial"/>
              </a:rPr>
              <a:t>repository.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00929" y="2348611"/>
            <a:ext cx="3464560" cy="11544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add .  </a:t>
            </a: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</a:t>
            </a:r>
            <a:r>
              <a:rPr sz="2000" spc="-5" dirty="0">
                <a:latin typeface="Carlito"/>
                <a:cs typeface="Carlito"/>
              </a:rPr>
              <a:t>commit </a:t>
            </a:r>
            <a:r>
              <a:rPr sz="2000" spc="-60" dirty="0">
                <a:latin typeface="Arial"/>
                <a:cs typeface="Arial"/>
              </a:rPr>
              <a:t>–</a:t>
            </a:r>
            <a:r>
              <a:rPr sz="2000" spc="-60" dirty="0">
                <a:latin typeface="Carlito"/>
                <a:cs typeface="Carlito"/>
              </a:rPr>
              <a:t>m  </a:t>
            </a:r>
            <a:r>
              <a:rPr sz="2000" spc="-45" dirty="0">
                <a:latin typeface="Arial"/>
                <a:cs typeface="Arial"/>
              </a:rPr>
              <a:t>“Iniciando </a:t>
            </a:r>
            <a:r>
              <a:rPr sz="2000" spc="-60" dirty="0">
                <a:latin typeface="Arial"/>
                <a:cs typeface="Arial"/>
              </a:rPr>
              <a:t>o </a:t>
            </a:r>
            <a:r>
              <a:rPr sz="2000" spc="-65" dirty="0">
                <a:latin typeface="Arial"/>
                <a:cs typeface="Arial"/>
              </a:rPr>
              <a:t>arquivo</a:t>
            </a:r>
            <a:r>
              <a:rPr sz="2000" spc="-240" dirty="0">
                <a:latin typeface="Arial"/>
                <a:cs typeface="Arial"/>
              </a:rPr>
              <a:t> </a:t>
            </a:r>
            <a:r>
              <a:rPr sz="2000" spc="10" dirty="0">
                <a:latin typeface="Carlito"/>
                <a:cs typeface="Carlito"/>
              </a:rPr>
              <a:t>readme.md</a:t>
            </a:r>
            <a:r>
              <a:rPr sz="2000" spc="10" dirty="0">
                <a:latin typeface="Arial"/>
                <a:cs typeface="Arial"/>
              </a:rPr>
              <a:t>”  </a:t>
            </a: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</a:t>
            </a:r>
            <a:r>
              <a:rPr sz="2000" spc="-15" dirty="0">
                <a:latin typeface="Carlito"/>
                <a:cs typeface="Carlito"/>
              </a:rPr>
              <a:t>status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10910" y="4106672"/>
            <a:ext cx="2721610" cy="69977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09"/>
              </a:spcBef>
            </a:pPr>
            <a:r>
              <a:rPr sz="1700" b="1" i="1" spc="-5" dirty="0">
                <a:latin typeface="Arial"/>
                <a:cs typeface="Arial"/>
              </a:rPr>
              <a:t>Obs</a:t>
            </a:r>
            <a:r>
              <a:rPr sz="1700" i="1" spc="-5" dirty="0">
                <a:latin typeface="Arial"/>
                <a:cs typeface="Arial"/>
              </a:rPr>
              <a:t>. </a:t>
            </a:r>
            <a:r>
              <a:rPr sz="1700" i="1" dirty="0">
                <a:latin typeface="Arial"/>
                <a:cs typeface="Arial"/>
              </a:rPr>
              <a:t>Arquivos vão para o  terceiro estágio, mas ainda  continuam no servidor</a:t>
            </a:r>
            <a:r>
              <a:rPr sz="1700" i="1" spc="-65" dirty="0">
                <a:latin typeface="Arial"/>
                <a:cs typeface="Arial"/>
              </a:rPr>
              <a:t> </a:t>
            </a:r>
            <a:r>
              <a:rPr sz="1700" i="1" dirty="0">
                <a:latin typeface="Arial"/>
                <a:cs typeface="Arial"/>
              </a:rPr>
              <a:t>local.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89419" y="3541776"/>
            <a:ext cx="173990" cy="647700"/>
          </a:xfrm>
          <a:custGeom>
            <a:avLst/>
            <a:gdLst/>
            <a:ahLst/>
            <a:cxnLst/>
            <a:rect l="l" t="t" r="r" b="b"/>
            <a:pathLst>
              <a:path w="173990" h="647700">
                <a:moveTo>
                  <a:pt x="57911" y="473964"/>
                </a:moveTo>
                <a:lnTo>
                  <a:pt x="0" y="473964"/>
                </a:lnTo>
                <a:lnTo>
                  <a:pt x="86868" y="647700"/>
                </a:lnTo>
                <a:lnTo>
                  <a:pt x="159257" y="502920"/>
                </a:lnTo>
                <a:lnTo>
                  <a:pt x="57911" y="502920"/>
                </a:lnTo>
                <a:lnTo>
                  <a:pt x="57911" y="473964"/>
                </a:lnTo>
                <a:close/>
              </a:path>
              <a:path w="173990" h="647700">
                <a:moveTo>
                  <a:pt x="115824" y="0"/>
                </a:moveTo>
                <a:lnTo>
                  <a:pt x="57911" y="0"/>
                </a:lnTo>
                <a:lnTo>
                  <a:pt x="57911" y="502920"/>
                </a:lnTo>
                <a:lnTo>
                  <a:pt x="115824" y="502920"/>
                </a:lnTo>
                <a:lnTo>
                  <a:pt x="115824" y="0"/>
                </a:lnTo>
                <a:close/>
              </a:path>
              <a:path w="173990" h="647700">
                <a:moveTo>
                  <a:pt x="173735" y="473964"/>
                </a:moveTo>
                <a:lnTo>
                  <a:pt x="115824" y="473964"/>
                </a:lnTo>
                <a:lnTo>
                  <a:pt x="115824" y="502920"/>
                </a:lnTo>
                <a:lnTo>
                  <a:pt x="159257" y="502920"/>
                </a:lnTo>
                <a:lnTo>
                  <a:pt x="173735" y="473964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11473" y="817879"/>
            <a:ext cx="2441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solidFill>
                  <a:srgbClr val="2A3990"/>
                </a:solidFill>
                <a:latin typeface="Arial"/>
                <a:cs typeface="Arial"/>
              </a:rPr>
              <a:t>Snapshot</a:t>
            </a:r>
            <a:r>
              <a:rPr sz="2400" b="1" i="1" spc="-210" dirty="0">
                <a:solidFill>
                  <a:srgbClr val="2A3990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2A3990"/>
                </a:solidFill>
                <a:latin typeface="Arial"/>
                <a:cs typeface="Arial"/>
              </a:rPr>
              <a:t>básico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00015" y="1342644"/>
            <a:ext cx="4142740" cy="24511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7215" indent="-343535">
              <a:lnSpc>
                <a:spcPts val="2025"/>
              </a:lnSpc>
              <a:buClr>
                <a:srgbClr val="434343"/>
              </a:buClr>
              <a:buChar char="•"/>
              <a:tabLst>
                <a:tab pos="577215" algn="l"/>
                <a:tab pos="577850" algn="l"/>
              </a:tabLst>
            </a:pPr>
            <a:r>
              <a:rPr sz="2000" dirty="0">
                <a:latin typeface="Arial"/>
                <a:cs typeface="Arial"/>
              </a:rPr>
              <a:t>git reset HEAD~1; ~2;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~3;</a:t>
            </a:r>
            <a:endParaRPr sz="2000">
              <a:latin typeface="Arial"/>
              <a:cs typeface="Arial"/>
            </a:endParaRPr>
          </a:p>
          <a:p>
            <a:pPr marL="234315">
              <a:lnSpc>
                <a:spcPts val="1680"/>
              </a:lnSpc>
            </a:pP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Desfaz o </a:t>
            </a:r>
            <a:r>
              <a:rPr sz="2000" i="1" spc="-5" dirty="0">
                <a:solidFill>
                  <a:srgbClr val="00AF50"/>
                </a:solidFill>
                <a:latin typeface="Arial"/>
                <a:cs typeface="Arial"/>
              </a:rPr>
              <a:t>último commit</a:t>
            </a:r>
            <a:r>
              <a:rPr sz="2000" i="1" spc="-6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realizado</a:t>
            </a:r>
            <a:endParaRPr sz="2000">
              <a:latin typeface="Arial"/>
              <a:cs typeface="Arial"/>
            </a:endParaRPr>
          </a:p>
          <a:p>
            <a:pPr marL="234315">
              <a:lnSpc>
                <a:spcPts val="1680"/>
              </a:lnSpc>
            </a:pP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e volta para working área (se</a:t>
            </a:r>
            <a:r>
              <a:rPr sz="2000" i="1" spc="-16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não</a:t>
            </a:r>
            <a:endParaRPr sz="2000">
              <a:latin typeface="Arial"/>
              <a:cs typeface="Arial"/>
            </a:endParaRPr>
          </a:p>
          <a:p>
            <a:pPr marL="234315">
              <a:lnSpc>
                <a:spcPts val="2039"/>
              </a:lnSpc>
            </a:pP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for o</a:t>
            </a:r>
            <a:r>
              <a:rPr sz="2000" i="1" spc="-4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primeiro).</a:t>
            </a:r>
            <a:endParaRPr sz="2000">
              <a:latin typeface="Arial"/>
              <a:cs typeface="Arial"/>
            </a:endParaRPr>
          </a:p>
          <a:p>
            <a:pPr marL="234315" marR="408305">
              <a:lnSpc>
                <a:spcPct val="70000"/>
              </a:lnSpc>
              <a:spcBef>
                <a:spcPts val="1680"/>
              </a:spcBef>
            </a:pP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</a:t>
            </a:r>
            <a:r>
              <a:rPr sz="2000" spc="-10" dirty="0">
                <a:latin typeface="Carlito"/>
                <a:cs typeface="Carlito"/>
              </a:rPr>
              <a:t>reset </a:t>
            </a:r>
            <a:r>
              <a:rPr sz="2000" spc="-5" dirty="0">
                <a:latin typeface="Carlito"/>
                <a:cs typeface="Carlito"/>
              </a:rPr>
              <a:t>HEAD~1  </a:t>
            </a: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</a:t>
            </a:r>
            <a:r>
              <a:rPr sz="2000" spc="-15" dirty="0">
                <a:latin typeface="Carlito"/>
                <a:cs typeface="Carlito"/>
              </a:rPr>
              <a:t>status  </a:t>
            </a: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add .  </a:t>
            </a: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</a:t>
            </a:r>
            <a:r>
              <a:rPr sz="2000" spc="-5" dirty="0">
                <a:latin typeface="Carlito"/>
                <a:cs typeface="Carlito"/>
              </a:rPr>
              <a:t>commit </a:t>
            </a:r>
            <a:r>
              <a:rPr sz="2000" spc="-60" dirty="0">
                <a:latin typeface="Arial"/>
                <a:cs typeface="Arial"/>
              </a:rPr>
              <a:t>–</a:t>
            </a:r>
            <a:r>
              <a:rPr sz="2000" spc="-60" dirty="0">
                <a:latin typeface="Carlito"/>
                <a:cs typeface="Carlito"/>
              </a:rPr>
              <a:t>m  </a:t>
            </a:r>
            <a:r>
              <a:rPr sz="2000" spc="-45" dirty="0">
                <a:latin typeface="Arial"/>
                <a:cs typeface="Arial"/>
              </a:rPr>
              <a:t>“Iniciando </a:t>
            </a:r>
            <a:r>
              <a:rPr sz="2000" spc="-60" dirty="0">
                <a:latin typeface="Arial"/>
                <a:cs typeface="Arial"/>
              </a:rPr>
              <a:t>o </a:t>
            </a:r>
            <a:r>
              <a:rPr sz="2000" spc="-65" dirty="0">
                <a:latin typeface="Arial"/>
                <a:cs typeface="Arial"/>
              </a:rPr>
              <a:t>arquivo</a:t>
            </a:r>
            <a:r>
              <a:rPr sz="2000" spc="-265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readme.md”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179" y="1342644"/>
            <a:ext cx="4142740" cy="2308860"/>
          </a:xfrm>
          <a:custGeom>
            <a:avLst/>
            <a:gdLst/>
            <a:ahLst/>
            <a:cxnLst/>
            <a:rect l="l" t="t" r="r" b="b"/>
            <a:pathLst>
              <a:path w="4142740" h="2308860">
                <a:moveTo>
                  <a:pt x="0" y="2308860"/>
                </a:moveTo>
                <a:lnTo>
                  <a:pt x="4142232" y="2308860"/>
                </a:lnTo>
                <a:lnTo>
                  <a:pt x="4142232" y="0"/>
                </a:lnTo>
                <a:lnTo>
                  <a:pt x="0" y="0"/>
                </a:lnTo>
                <a:lnTo>
                  <a:pt x="0" y="23088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0961" y="1350645"/>
            <a:ext cx="3681729" cy="2014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265" indent="-342265">
              <a:lnSpc>
                <a:spcPts val="2170"/>
              </a:lnSpc>
              <a:spcBef>
                <a:spcPts val="105"/>
              </a:spcBef>
              <a:buClr>
                <a:srgbClr val="434343"/>
              </a:buClr>
              <a:buChar char="•"/>
              <a:tabLst>
                <a:tab pos="342265" algn="l"/>
                <a:tab pos="342900" algn="l"/>
              </a:tabLst>
            </a:pPr>
            <a:r>
              <a:rPr sz="2000" spc="-5" dirty="0">
                <a:latin typeface="Arial"/>
                <a:cs typeface="Arial"/>
              </a:rPr>
              <a:t>git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diff</a:t>
            </a:r>
            <a:endParaRPr sz="2000">
              <a:latin typeface="Arial"/>
              <a:cs typeface="Arial"/>
            </a:endParaRPr>
          </a:p>
          <a:p>
            <a:pPr marR="5080">
              <a:lnSpc>
                <a:spcPts val="1920"/>
              </a:lnSpc>
              <a:spcBef>
                <a:spcPts val="234"/>
              </a:spcBef>
            </a:pP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Mostra as diferenças entre  arquivos selecionados e as</a:t>
            </a:r>
            <a:r>
              <a:rPr sz="2000" i="1" spc="-14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suas  </a:t>
            </a:r>
            <a:r>
              <a:rPr sz="2000" i="1" spc="-5" dirty="0">
                <a:solidFill>
                  <a:srgbClr val="00AF50"/>
                </a:solidFill>
                <a:latin typeface="Arial"/>
                <a:cs typeface="Arial"/>
              </a:rPr>
              <a:t>últimas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versões</a:t>
            </a:r>
            <a:r>
              <a:rPr sz="2000" i="1" spc="-5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commitadas.</a:t>
            </a:r>
            <a:endParaRPr sz="2000">
              <a:latin typeface="Arial"/>
              <a:cs typeface="Arial"/>
            </a:endParaRPr>
          </a:p>
          <a:p>
            <a:pPr marR="35560">
              <a:lnSpc>
                <a:spcPct val="80000"/>
              </a:lnSpc>
              <a:spcBef>
                <a:spcPts val="1745"/>
              </a:spcBef>
            </a:pPr>
            <a:r>
              <a:rPr sz="2000" b="1" dirty="0">
                <a:latin typeface="Arial"/>
                <a:cs typeface="Arial"/>
              </a:rPr>
              <a:t>Modifique um </a:t>
            </a:r>
            <a:r>
              <a:rPr sz="2000" b="1" spc="-5" dirty="0">
                <a:latin typeface="Arial"/>
                <a:cs typeface="Arial"/>
              </a:rPr>
              <a:t>arquivo 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utilize  o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comando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1895"/>
              </a:lnSpc>
            </a:pP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diff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8267" y="74802"/>
            <a:ext cx="34486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Comandos</a:t>
            </a:r>
            <a:r>
              <a:rPr spc="-60" dirty="0"/>
              <a:t> </a:t>
            </a:r>
            <a:r>
              <a:rPr dirty="0"/>
              <a:t>Básicos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67711" y="3939540"/>
            <a:ext cx="4142740" cy="92392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518795" indent="-285750">
              <a:lnSpc>
                <a:spcPct val="100000"/>
              </a:lnSpc>
              <a:spcBef>
                <a:spcPts val="325"/>
              </a:spcBef>
              <a:buClr>
                <a:srgbClr val="434343"/>
              </a:buClr>
              <a:buChar char="•"/>
              <a:tabLst>
                <a:tab pos="518159" algn="l"/>
                <a:tab pos="518795" algn="l"/>
              </a:tabLst>
            </a:pPr>
            <a:r>
              <a:rPr sz="1800" spc="-5" dirty="0">
                <a:latin typeface="Arial"/>
                <a:cs typeface="Arial"/>
              </a:rPr>
              <a:t>git reset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–hard</a:t>
            </a:r>
            <a:endParaRPr sz="1800">
              <a:latin typeface="Arial"/>
              <a:cs typeface="Arial"/>
            </a:endParaRPr>
          </a:p>
          <a:p>
            <a:pPr marL="233045">
              <a:lnSpc>
                <a:spcPct val="100000"/>
              </a:lnSpc>
            </a:pPr>
            <a:r>
              <a:rPr sz="1800" i="1" spc="-20" dirty="0">
                <a:solidFill>
                  <a:srgbClr val="00AF50"/>
                </a:solidFill>
                <a:latin typeface="Arial"/>
                <a:cs typeface="Arial"/>
              </a:rPr>
              <a:t>Volta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um </a:t>
            </a:r>
            <a:r>
              <a:rPr sz="1800" i="1" spc="-10" dirty="0">
                <a:solidFill>
                  <a:srgbClr val="00AF50"/>
                </a:solidFill>
                <a:latin typeface="Arial"/>
                <a:cs typeface="Arial"/>
              </a:rPr>
              <a:t>commit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e exclui o</a:t>
            </a:r>
            <a:r>
              <a:rPr sz="1800" i="1" spc="7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arquivo,</a:t>
            </a:r>
            <a:endParaRPr sz="1800">
              <a:latin typeface="Arial"/>
              <a:cs typeface="Arial"/>
            </a:endParaRPr>
          </a:p>
          <a:p>
            <a:pPr marL="233045">
              <a:lnSpc>
                <a:spcPct val="100000"/>
              </a:lnSpc>
            </a:pP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deixando </a:t>
            </a:r>
            <a:r>
              <a:rPr sz="1800" i="1" dirty="0">
                <a:solidFill>
                  <a:srgbClr val="00AF50"/>
                </a:solidFill>
                <a:latin typeface="Arial"/>
                <a:cs typeface="Arial"/>
              </a:rPr>
              <a:t>no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estágio</a:t>
            </a:r>
            <a:r>
              <a:rPr sz="1800" i="1" spc="1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anterior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2071" y="712978"/>
            <a:ext cx="2441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solidFill>
                  <a:srgbClr val="2A3990"/>
                </a:solidFill>
                <a:latin typeface="Arial"/>
                <a:cs typeface="Arial"/>
              </a:rPr>
              <a:t>Snapshot</a:t>
            </a:r>
            <a:r>
              <a:rPr sz="2400" b="1" i="1" spc="-245" dirty="0">
                <a:solidFill>
                  <a:srgbClr val="2A3990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2A3990"/>
                </a:solidFill>
                <a:latin typeface="Arial"/>
                <a:cs typeface="Arial"/>
              </a:rPr>
              <a:t>básico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36108" y="1342644"/>
            <a:ext cx="3442970" cy="870585"/>
          </a:xfrm>
          <a:custGeom>
            <a:avLst/>
            <a:gdLst/>
            <a:ahLst/>
            <a:cxnLst/>
            <a:rect l="l" t="t" r="r" b="b"/>
            <a:pathLst>
              <a:path w="3442970" h="870585">
                <a:moveTo>
                  <a:pt x="0" y="870203"/>
                </a:moveTo>
                <a:lnTo>
                  <a:pt x="3442716" y="870203"/>
                </a:lnTo>
                <a:lnTo>
                  <a:pt x="3442716" y="0"/>
                </a:lnTo>
                <a:lnTo>
                  <a:pt x="0" y="0"/>
                </a:lnTo>
                <a:lnTo>
                  <a:pt x="0" y="8702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69534" y="1384172"/>
            <a:ext cx="3004820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0" indent="-343535">
              <a:lnSpc>
                <a:spcPts val="2280"/>
              </a:lnSpc>
              <a:spcBef>
                <a:spcPts val="105"/>
              </a:spcBef>
              <a:buClr>
                <a:srgbClr val="434343"/>
              </a:buClr>
              <a:buChar char="•"/>
              <a:tabLst>
                <a:tab pos="342900" algn="l"/>
                <a:tab pos="343535" algn="l"/>
              </a:tabLst>
            </a:pPr>
            <a:r>
              <a:rPr sz="2000" spc="-5" dirty="0">
                <a:latin typeface="Arial"/>
                <a:cs typeface="Arial"/>
              </a:rPr>
              <a:t>git </a:t>
            </a:r>
            <a:r>
              <a:rPr sz="2000" dirty="0">
                <a:latin typeface="Arial"/>
                <a:cs typeface="Arial"/>
              </a:rPr>
              <a:t>rm –r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[diretório]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2280"/>
              </a:lnSpc>
            </a:pP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Remove um dado</a:t>
            </a:r>
            <a:r>
              <a:rPr sz="2000" i="1" spc="-12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diretório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36108" y="2572511"/>
            <a:ext cx="3550920" cy="1871980"/>
          </a:xfrm>
          <a:custGeom>
            <a:avLst/>
            <a:gdLst/>
            <a:ahLst/>
            <a:cxnLst/>
            <a:rect l="l" t="t" r="r" b="b"/>
            <a:pathLst>
              <a:path w="3550920" h="1871979">
                <a:moveTo>
                  <a:pt x="0" y="1871472"/>
                </a:moveTo>
                <a:lnTo>
                  <a:pt x="3550920" y="1871472"/>
                </a:lnTo>
                <a:lnTo>
                  <a:pt x="3550920" y="0"/>
                </a:lnTo>
                <a:lnTo>
                  <a:pt x="0" y="0"/>
                </a:lnTo>
                <a:lnTo>
                  <a:pt x="0" y="18714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69534" y="2613152"/>
            <a:ext cx="2988945" cy="170307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2900" marR="729615" indent="-343535">
              <a:lnSpc>
                <a:spcPct val="90000"/>
              </a:lnSpc>
              <a:spcBef>
                <a:spcPts val="340"/>
              </a:spcBef>
              <a:buClr>
                <a:srgbClr val="434343"/>
              </a:buClr>
              <a:buChar char="•"/>
              <a:tabLst>
                <a:tab pos="342900" algn="l"/>
                <a:tab pos="343535" algn="l"/>
              </a:tabLst>
            </a:pPr>
            <a:r>
              <a:rPr sz="2000" spc="-5" dirty="0">
                <a:latin typeface="Arial"/>
                <a:cs typeface="Arial"/>
              </a:rPr>
              <a:t>git </a:t>
            </a:r>
            <a:r>
              <a:rPr sz="2000" dirty="0">
                <a:latin typeface="Arial"/>
                <a:cs typeface="Arial"/>
              </a:rPr>
              <a:t>mv [arquivo-  </a:t>
            </a:r>
            <a:r>
              <a:rPr sz="2000" spc="-5" dirty="0">
                <a:latin typeface="Arial"/>
                <a:cs typeface="Arial"/>
              </a:rPr>
              <a:t>origem]/[arquivo-  </a:t>
            </a:r>
            <a:r>
              <a:rPr sz="2000" dirty="0">
                <a:latin typeface="Arial"/>
                <a:cs typeface="Arial"/>
              </a:rPr>
              <a:t>renomeado]</a:t>
            </a:r>
            <a:endParaRPr sz="2000">
              <a:latin typeface="Arial"/>
              <a:cs typeface="Arial"/>
            </a:endParaRPr>
          </a:p>
          <a:p>
            <a:pPr marR="5080">
              <a:lnSpc>
                <a:spcPts val="2160"/>
              </a:lnSpc>
              <a:spcBef>
                <a:spcPts val="35"/>
              </a:spcBef>
            </a:pP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Move e </a:t>
            </a:r>
            <a:r>
              <a:rPr sz="2000" i="1" spc="-5" dirty="0">
                <a:solidFill>
                  <a:srgbClr val="00AF50"/>
                </a:solidFill>
                <a:latin typeface="Arial"/>
                <a:cs typeface="Arial"/>
              </a:rPr>
              <a:t>muda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o </a:t>
            </a:r>
            <a:r>
              <a:rPr sz="2000" i="1" spc="-5" dirty="0">
                <a:solidFill>
                  <a:srgbClr val="00AF50"/>
                </a:solidFill>
                <a:latin typeface="Arial"/>
                <a:cs typeface="Arial"/>
              </a:rPr>
              <a:t>nome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do  arquivo e seleciona para</a:t>
            </a:r>
            <a:r>
              <a:rPr sz="2000" i="1" spc="-15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o  </a:t>
            </a:r>
            <a:r>
              <a:rPr sz="2000" i="1" spc="-5" dirty="0">
                <a:solidFill>
                  <a:srgbClr val="00AF50"/>
                </a:solidFill>
                <a:latin typeface="Arial"/>
                <a:cs typeface="Arial"/>
              </a:rPr>
              <a:t>commit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8267" y="74802"/>
            <a:ext cx="34486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Comandos</a:t>
            </a:r>
            <a:r>
              <a:rPr spc="-60" dirty="0"/>
              <a:t> </a:t>
            </a:r>
            <a:r>
              <a:rPr dirty="0"/>
              <a:t>Básicos</a:t>
            </a:r>
          </a:p>
        </p:txBody>
      </p:sp>
      <p:sp>
        <p:nvSpPr>
          <p:cNvPr id="8" name="object 8"/>
          <p:cNvSpPr/>
          <p:nvPr/>
        </p:nvSpPr>
        <p:spPr>
          <a:xfrm>
            <a:off x="455676" y="1342644"/>
            <a:ext cx="4764405" cy="3606165"/>
          </a:xfrm>
          <a:custGeom>
            <a:avLst/>
            <a:gdLst/>
            <a:ahLst/>
            <a:cxnLst/>
            <a:rect l="l" t="t" r="r" b="b"/>
            <a:pathLst>
              <a:path w="4764405" h="3606165">
                <a:moveTo>
                  <a:pt x="0" y="3605784"/>
                </a:moveTo>
                <a:lnTo>
                  <a:pt x="4764024" y="3605784"/>
                </a:lnTo>
                <a:lnTo>
                  <a:pt x="4764024" y="0"/>
                </a:lnTo>
                <a:lnTo>
                  <a:pt x="0" y="0"/>
                </a:lnTo>
                <a:lnTo>
                  <a:pt x="0" y="360578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76148" y="1353693"/>
            <a:ext cx="4433570" cy="3218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2160"/>
              </a:lnSpc>
              <a:spcBef>
                <a:spcPts val="105"/>
              </a:spcBef>
              <a:buClr>
                <a:srgbClr val="434343"/>
              </a:buClr>
              <a:buSzPct val="80000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git rm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[arquivo]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160"/>
              </a:lnSpc>
            </a:pP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Remove um arquivo</a:t>
            </a:r>
            <a:r>
              <a:rPr sz="2000" i="1" spc="-9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determinado.</a:t>
            </a:r>
            <a:endParaRPr sz="2000">
              <a:latin typeface="Arial"/>
              <a:cs typeface="Arial"/>
            </a:endParaRPr>
          </a:p>
          <a:p>
            <a:pPr marL="12700" marR="684530">
              <a:lnSpc>
                <a:spcPct val="80100"/>
              </a:lnSpc>
              <a:spcBef>
                <a:spcPts val="1605"/>
              </a:spcBef>
            </a:pP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rm README.md  </a:t>
            </a: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</a:t>
            </a:r>
            <a:r>
              <a:rPr sz="2000" spc="-15" dirty="0">
                <a:latin typeface="Carlito"/>
                <a:cs typeface="Carlito"/>
              </a:rPr>
              <a:t>status  </a:t>
            </a: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add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.</a:t>
            </a:r>
            <a:endParaRPr sz="2000">
              <a:latin typeface="Carlito"/>
              <a:cs typeface="Carlito"/>
            </a:endParaRPr>
          </a:p>
          <a:p>
            <a:pPr marL="12700" marR="42545">
              <a:lnSpc>
                <a:spcPct val="80000"/>
              </a:lnSpc>
            </a:pP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</a:t>
            </a:r>
            <a:r>
              <a:rPr sz="2000" spc="-5" dirty="0">
                <a:latin typeface="Carlito"/>
                <a:cs typeface="Carlito"/>
              </a:rPr>
              <a:t>commit </a:t>
            </a:r>
            <a:r>
              <a:rPr sz="2000" spc="-95" dirty="0">
                <a:latin typeface="Arial"/>
                <a:cs typeface="Arial"/>
              </a:rPr>
              <a:t>–m </a:t>
            </a:r>
            <a:r>
              <a:rPr sz="2000" spc="-110" dirty="0">
                <a:latin typeface="Arial"/>
                <a:cs typeface="Arial"/>
              </a:rPr>
              <a:t>“Remoção  </a:t>
            </a:r>
            <a:r>
              <a:rPr sz="2000" spc="-90" dirty="0">
                <a:latin typeface="Arial"/>
                <a:cs typeface="Arial"/>
              </a:rPr>
              <a:t>de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arquivo”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1680"/>
              </a:lnSpc>
            </a:pP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echo </a:t>
            </a:r>
            <a:r>
              <a:rPr sz="2000" spc="25" dirty="0">
                <a:latin typeface="Arial"/>
                <a:cs typeface="Arial"/>
              </a:rPr>
              <a:t>“</a:t>
            </a:r>
            <a:r>
              <a:rPr sz="2000" spc="25" dirty="0">
                <a:latin typeface="Carlito"/>
                <a:cs typeface="Carlito"/>
              </a:rPr>
              <a:t>Hello </a:t>
            </a:r>
            <a:r>
              <a:rPr sz="2000" spc="-15" dirty="0">
                <a:latin typeface="Carlito"/>
                <a:cs typeface="Carlito"/>
              </a:rPr>
              <a:t>from </a:t>
            </a:r>
            <a:r>
              <a:rPr sz="2000" dirty="0">
                <a:latin typeface="Carlito"/>
                <a:cs typeface="Carlito"/>
              </a:rPr>
              <a:t>git </a:t>
            </a:r>
            <a:r>
              <a:rPr sz="2000" spc="170" dirty="0">
                <a:latin typeface="Arial"/>
                <a:cs typeface="Arial"/>
              </a:rPr>
              <a:t>”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175" dirty="0">
                <a:latin typeface="Arial"/>
                <a:cs typeface="Arial"/>
              </a:rPr>
              <a:t>&gt;&gt;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1920"/>
              </a:lnSpc>
            </a:pPr>
            <a:r>
              <a:rPr sz="2000" dirty="0">
                <a:latin typeface="Carlito"/>
                <a:cs typeface="Carlito"/>
              </a:rPr>
              <a:t>README.md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1920"/>
              </a:lnSpc>
            </a:pP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add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1920"/>
              </a:lnSpc>
            </a:pP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</a:t>
            </a:r>
            <a:r>
              <a:rPr sz="2000" spc="-5" dirty="0">
                <a:latin typeface="Carlito"/>
                <a:cs typeface="Carlito"/>
              </a:rPr>
              <a:t>commit </a:t>
            </a:r>
            <a:r>
              <a:rPr sz="2000" spc="-60" dirty="0">
                <a:latin typeface="Arial"/>
                <a:cs typeface="Arial"/>
              </a:rPr>
              <a:t>–</a:t>
            </a:r>
            <a:r>
              <a:rPr sz="2000" spc="-60" dirty="0">
                <a:latin typeface="Carlito"/>
                <a:cs typeface="Carlito"/>
              </a:rPr>
              <a:t>m </a:t>
            </a:r>
            <a:r>
              <a:rPr sz="2000" spc="-85" dirty="0">
                <a:latin typeface="Arial"/>
                <a:cs typeface="Arial"/>
              </a:rPr>
              <a:t>“Adição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de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160"/>
              </a:lnSpc>
            </a:pPr>
            <a:r>
              <a:rPr sz="2000" spc="-65" dirty="0">
                <a:latin typeface="Arial"/>
                <a:cs typeface="Arial"/>
              </a:rPr>
              <a:t>arquivo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novamente”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09394" y="779779"/>
            <a:ext cx="5338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solidFill>
                  <a:srgbClr val="2A3990"/>
                </a:solidFill>
                <a:latin typeface="Arial"/>
                <a:cs typeface="Arial"/>
              </a:rPr>
              <a:t>Snapshot básico </a:t>
            </a:r>
            <a:r>
              <a:rPr sz="2400" b="1" i="1" dirty="0">
                <a:solidFill>
                  <a:srgbClr val="2A3990"/>
                </a:solidFill>
                <a:latin typeface="Arial"/>
                <a:cs typeface="Arial"/>
              </a:rPr>
              <a:t>– </a:t>
            </a:r>
            <a:r>
              <a:rPr sz="2400" b="1" i="1" spc="-5" dirty="0">
                <a:solidFill>
                  <a:srgbClr val="2A3990"/>
                </a:solidFill>
                <a:latin typeface="Arial"/>
                <a:cs typeface="Arial"/>
              </a:rPr>
              <a:t>área stash </a:t>
            </a:r>
            <a:r>
              <a:rPr sz="2400" b="1" i="1" dirty="0">
                <a:solidFill>
                  <a:srgbClr val="2A3990"/>
                </a:solidFill>
                <a:latin typeface="Arial"/>
                <a:cs typeface="Arial"/>
              </a:rPr>
              <a:t>do</a:t>
            </a:r>
            <a:r>
              <a:rPr sz="2400" b="1" i="1" spc="-160" dirty="0">
                <a:solidFill>
                  <a:srgbClr val="2A399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2A3990"/>
                </a:solidFill>
                <a:latin typeface="Arial"/>
                <a:cs typeface="Arial"/>
              </a:rPr>
              <a:t>GIT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267" y="74802"/>
            <a:ext cx="34486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Comandos</a:t>
            </a:r>
            <a:r>
              <a:rPr spc="-60" dirty="0"/>
              <a:t> </a:t>
            </a:r>
            <a:r>
              <a:rPr dirty="0"/>
              <a:t>Básicos</a:t>
            </a:r>
          </a:p>
        </p:txBody>
      </p:sp>
      <p:sp>
        <p:nvSpPr>
          <p:cNvPr id="4" name="object 4"/>
          <p:cNvSpPr/>
          <p:nvPr/>
        </p:nvSpPr>
        <p:spPr>
          <a:xfrm>
            <a:off x="274320" y="1395983"/>
            <a:ext cx="4585970" cy="3336290"/>
          </a:xfrm>
          <a:custGeom>
            <a:avLst/>
            <a:gdLst/>
            <a:ahLst/>
            <a:cxnLst/>
            <a:rect l="l" t="t" r="r" b="b"/>
            <a:pathLst>
              <a:path w="4585970" h="3336290">
                <a:moveTo>
                  <a:pt x="0" y="3336036"/>
                </a:moveTo>
                <a:lnTo>
                  <a:pt x="4585716" y="3336036"/>
                </a:lnTo>
                <a:lnTo>
                  <a:pt x="4585716" y="0"/>
                </a:lnTo>
                <a:lnTo>
                  <a:pt x="0" y="0"/>
                </a:lnTo>
                <a:lnTo>
                  <a:pt x="0" y="333603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096" y="1436624"/>
            <a:ext cx="4046854" cy="1428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ts val="2280"/>
              </a:lnSpc>
              <a:spcBef>
                <a:spcPts val="105"/>
              </a:spcBef>
              <a:buClr>
                <a:srgbClr val="434343"/>
              </a:buClr>
              <a:buSzPct val="80000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git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stash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0000"/>
              </a:lnSpc>
              <a:spcBef>
                <a:spcPts val="114"/>
              </a:spcBef>
            </a:pP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Armazena os arquivos que estão  modificados na working área para</a:t>
            </a:r>
            <a:r>
              <a:rPr sz="2000" i="1" spc="-15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o  stash (área reservada para não  enviar</a:t>
            </a:r>
            <a:r>
              <a:rPr sz="2000" i="1" spc="-3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modificações).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5096" y="3082798"/>
            <a:ext cx="373507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Abra o </a:t>
            </a:r>
            <a:r>
              <a:rPr sz="2000" b="1" spc="-5" dirty="0">
                <a:latin typeface="Arial"/>
                <a:cs typeface="Arial"/>
              </a:rPr>
              <a:t>arquivo </a:t>
            </a:r>
            <a:r>
              <a:rPr sz="2000" b="1" dirty="0">
                <a:latin typeface="Arial"/>
                <a:cs typeface="Arial"/>
              </a:rPr>
              <a:t>README.md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sz="2000" b="1" dirty="0">
                <a:latin typeface="Arial"/>
                <a:cs typeface="Arial"/>
              </a:rPr>
              <a:t>edite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ou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160"/>
              </a:lnSpc>
              <a:spcBef>
                <a:spcPts val="120"/>
              </a:spcBef>
            </a:pP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echo </a:t>
            </a:r>
            <a:r>
              <a:rPr sz="2000" spc="-40" dirty="0">
                <a:latin typeface="Arial"/>
                <a:cs typeface="Arial"/>
              </a:rPr>
              <a:t>“modificando  </a:t>
            </a:r>
            <a:r>
              <a:rPr sz="2000" spc="-35" dirty="0">
                <a:latin typeface="Arial"/>
                <a:cs typeface="Arial"/>
              </a:rPr>
              <a:t>arquivo” </a:t>
            </a:r>
            <a:r>
              <a:rPr sz="2000" spc="-175" dirty="0">
                <a:latin typeface="Arial"/>
                <a:cs typeface="Arial"/>
              </a:rPr>
              <a:t>&gt;&gt; </a:t>
            </a:r>
            <a:r>
              <a:rPr sz="2000" spc="-180" dirty="0">
                <a:latin typeface="Arial"/>
                <a:cs typeface="Arial"/>
              </a:rPr>
              <a:t>README.md  </a:t>
            </a: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stash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48071" y="1395983"/>
            <a:ext cx="3744595" cy="2246630"/>
          </a:xfrm>
          <a:custGeom>
            <a:avLst/>
            <a:gdLst/>
            <a:ahLst/>
            <a:cxnLst/>
            <a:rect l="l" t="t" r="r" b="b"/>
            <a:pathLst>
              <a:path w="3744595" h="2246629">
                <a:moveTo>
                  <a:pt x="0" y="2246376"/>
                </a:moveTo>
                <a:lnTo>
                  <a:pt x="3744468" y="2246376"/>
                </a:lnTo>
                <a:lnTo>
                  <a:pt x="3744468" y="0"/>
                </a:lnTo>
                <a:lnTo>
                  <a:pt x="0" y="0"/>
                </a:lnTo>
                <a:lnTo>
                  <a:pt x="0" y="224637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69814" y="1421383"/>
            <a:ext cx="291846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buClr>
                <a:srgbClr val="434343"/>
              </a:buClr>
              <a:buChar char="•"/>
              <a:tabLst>
                <a:tab pos="297180" algn="l"/>
                <a:tab pos="297815" algn="l"/>
              </a:tabLst>
            </a:pPr>
            <a:r>
              <a:rPr sz="2000" dirty="0">
                <a:latin typeface="Arial"/>
                <a:cs typeface="Arial"/>
              </a:rPr>
              <a:t>git stash pop </a:t>
            </a:r>
            <a:r>
              <a:rPr sz="200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Recupera os arquivos  modificados que estão</a:t>
            </a:r>
            <a:r>
              <a:rPr sz="2000" i="1" spc="-13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na  área de</a:t>
            </a:r>
            <a:r>
              <a:rPr sz="2000" i="1" spc="-4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stash.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9814" y="2936494"/>
            <a:ext cx="3088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</a:t>
            </a:r>
            <a:r>
              <a:rPr sz="2000" spc="-10" dirty="0">
                <a:latin typeface="Carlito"/>
                <a:cs typeface="Carlito"/>
              </a:rPr>
              <a:t>stash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pop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92752" y="2769107"/>
            <a:ext cx="733425" cy="300355"/>
            <a:chOff x="4492752" y="2769107"/>
            <a:chExt cx="733425" cy="300355"/>
          </a:xfrm>
        </p:grpSpPr>
        <p:sp>
          <p:nvSpPr>
            <p:cNvPr id="11" name="object 11"/>
            <p:cNvSpPr/>
            <p:nvPr/>
          </p:nvSpPr>
          <p:spPr>
            <a:xfrm>
              <a:off x="4498848" y="2775203"/>
              <a:ext cx="721360" cy="288290"/>
            </a:xfrm>
            <a:custGeom>
              <a:avLst/>
              <a:gdLst/>
              <a:ahLst/>
              <a:cxnLst/>
              <a:rect l="l" t="t" r="r" b="b"/>
              <a:pathLst>
                <a:path w="721360" h="288289">
                  <a:moveTo>
                    <a:pt x="576834" y="0"/>
                  </a:moveTo>
                  <a:lnTo>
                    <a:pt x="576834" y="72008"/>
                  </a:lnTo>
                  <a:lnTo>
                    <a:pt x="0" y="72008"/>
                  </a:lnTo>
                  <a:lnTo>
                    <a:pt x="0" y="216026"/>
                  </a:lnTo>
                  <a:lnTo>
                    <a:pt x="576834" y="216026"/>
                  </a:lnTo>
                  <a:lnTo>
                    <a:pt x="576834" y="288035"/>
                  </a:lnTo>
                  <a:lnTo>
                    <a:pt x="720851" y="144018"/>
                  </a:lnTo>
                  <a:lnTo>
                    <a:pt x="57683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98848" y="2775203"/>
              <a:ext cx="721360" cy="288290"/>
            </a:xfrm>
            <a:custGeom>
              <a:avLst/>
              <a:gdLst/>
              <a:ahLst/>
              <a:cxnLst/>
              <a:rect l="l" t="t" r="r" b="b"/>
              <a:pathLst>
                <a:path w="721360" h="288289">
                  <a:moveTo>
                    <a:pt x="0" y="72008"/>
                  </a:moveTo>
                  <a:lnTo>
                    <a:pt x="576834" y="72008"/>
                  </a:lnTo>
                  <a:lnTo>
                    <a:pt x="576834" y="0"/>
                  </a:lnTo>
                  <a:lnTo>
                    <a:pt x="720851" y="144018"/>
                  </a:lnTo>
                  <a:lnTo>
                    <a:pt x="576834" y="288035"/>
                  </a:lnTo>
                  <a:lnTo>
                    <a:pt x="576834" y="216026"/>
                  </a:lnTo>
                  <a:lnTo>
                    <a:pt x="0" y="216026"/>
                  </a:lnTo>
                  <a:lnTo>
                    <a:pt x="0" y="72008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0214" y="561847"/>
            <a:ext cx="76466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/>
              <a:t>O </a:t>
            </a:r>
            <a:r>
              <a:rPr sz="2700" spc="-5" dirty="0"/>
              <a:t>que é Sistema </a:t>
            </a:r>
            <a:r>
              <a:rPr sz="2700" dirty="0"/>
              <a:t>de </a:t>
            </a:r>
            <a:r>
              <a:rPr sz="2700" spc="-5" dirty="0"/>
              <a:t>Controle </a:t>
            </a:r>
            <a:r>
              <a:rPr sz="2700" dirty="0"/>
              <a:t>de </a:t>
            </a:r>
            <a:r>
              <a:rPr sz="2700" spc="-30" dirty="0"/>
              <a:t>Versão</a:t>
            </a:r>
            <a:r>
              <a:rPr sz="2700" spc="5" dirty="0"/>
              <a:t> </a:t>
            </a:r>
            <a:r>
              <a:rPr sz="2700" dirty="0"/>
              <a:t>(SCV)?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1382013" y="1838325"/>
            <a:ext cx="6316345" cy="170307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40"/>
              </a:spcBef>
            </a:pPr>
            <a:r>
              <a:rPr sz="2000" dirty="0">
                <a:latin typeface="Arial"/>
                <a:cs typeface="Arial"/>
              </a:rPr>
              <a:t>É um sistema que registra alterações em um arquivo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ou  conjunto de arquivos ao longo do tempo para que você  possa lembrar versões específicas mais tarde. Ou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seja,  serve para </a:t>
            </a:r>
            <a:r>
              <a:rPr sz="2000" b="1" i="1" dirty="0">
                <a:solidFill>
                  <a:srgbClr val="00AF50"/>
                </a:solidFill>
                <a:latin typeface="Arial"/>
                <a:cs typeface="Arial"/>
              </a:rPr>
              <a:t>registrar a evolução de um projeto</a:t>
            </a:r>
            <a:r>
              <a:rPr sz="2000" dirty="0">
                <a:latin typeface="Arial"/>
                <a:cs typeface="Arial"/>
              </a:rPr>
              <a:t>,  </a:t>
            </a:r>
            <a:r>
              <a:rPr sz="2000" b="1" i="1" dirty="0">
                <a:solidFill>
                  <a:srgbClr val="44536A"/>
                </a:solidFill>
                <a:latin typeface="Arial"/>
                <a:cs typeface="Arial"/>
              </a:rPr>
              <a:t>possibilitar o trabalho em equipe</a:t>
            </a:r>
            <a:r>
              <a:rPr sz="2000" dirty="0">
                <a:latin typeface="Arial"/>
                <a:cs typeface="Arial"/>
              </a:rPr>
              <a:t>, </a:t>
            </a:r>
            <a:r>
              <a:rPr sz="2000" b="1" i="1" dirty="0">
                <a:solidFill>
                  <a:srgbClr val="C00000"/>
                </a:solidFill>
                <a:latin typeface="Arial"/>
                <a:cs typeface="Arial"/>
              </a:rPr>
              <a:t>criar e manter  variações do</a:t>
            </a:r>
            <a:r>
              <a:rPr sz="2000" b="1" i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C00000"/>
                </a:solidFill>
                <a:latin typeface="Arial"/>
                <a:cs typeface="Arial"/>
              </a:rPr>
              <a:t>projeto</a:t>
            </a:r>
            <a:r>
              <a:rPr sz="200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267" y="74802"/>
            <a:ext cx="34486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Comandos</a:t>
            </a:r>
            <a:r>
              <a:rPr spc="-60" dirty="0"/>
              <a:t> </a:t>
            </a:r>
            <a:r>
              <a:rPr dirty="0"/>
              <a:t>Básicos</a:t>
            </a:r>
          </a:p>
        </p:txBody>
      </p:sp>
      <p:sp>
        <p:nvSpPr>
          <p:cNvPr id="3" name="object 3"/>
          <p:cNvSpPr/>
          <p:nvPr/>
        </p:nvSpPr>
        <p:spPr>
          <a:xfrm>
            <a:off x="278891" y="1342644"/>
            <a:ext cx="8542020" cy="3389629"/>
          </a:xfrm>
          <a:custGeom>
            <a:avLst/>
            <a:gdLst/>
            <a:ahLst/>
            <a:cxnLst/>
            <a:rect l="l" t="t" r="r" b="b"/>
            <a:pathLst>
              <a:path w="8542020" h="3389629">
                <a:moveTo>
                  <a:pt x="0" y="3389376"/>
                </a:moveTo>
                <a:lnTo>
                  <a:pt x="8542020" y="3389376"/>
                </a:lnTo>
                <a:lnTo>
                  <a:pt x="8542020" y="0"/>
                </a:lnTo>
                <a:lnTo>
                  <a:pt x="0" y="0"/>
                </a:lnTo>
                <a:lnTo>
                  <a:pt x="0" y="338937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9973" y="779779"/>
            <a:ext cx="8229600" cy="367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 algn="ctr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solidFill>
                  <a:srgbClr val="2A3990"/>
                </a:solidFill>
                <a:latin typeface="Arial"/>
                <a:cs typeface="Arial"/>
              </a:rPr>
              <a:t>Associação de um repositório</a:t>
            </a:r>
            <a:r>
              <a:rPr sz="2400" b="1" i="1" spc="10" dirty="0">
                <a:solidFill>
                  <a:srgbClr val="2A3990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2A3990"/>
                </a:solidFill>
                <a:latin typeface="Arial"/>
                <a:cs typeface="Arial"/>
              </a:rPr>
              <a:t>remoto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280"/>
              </a:lnSpc>
              <a:spcBef>
                <a:spcPts val="1880"/>
              </a:spcBef>
              <a:buClr>
                <a:srgbClr val="434343"/>
              </a:buClr>
              <a:buSzPct val="80000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git remote add origin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https://www....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</a:pPr>
            <a:r>
              <a:rPr sz="2000" i="1" spc="-5" dirty="0">
                <a:solidFill>
                  <a:srgbClr val="00AF50"/>
                </a:solidFill>
                <a:latin typeface="Arial"/>
                <a:cs typeface="Arial"/>
              </a:rPr>
              <a:t>Vincula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repositório local com repositório</a:t>
            </a:r>
            <a:r>
              <a:rPr sz="2000" i="1" spc="-11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00AF50"/>
                </a:solidFill>
                <a:latin typeface="Arial"/>
                <a:cs typeface="Arial"/>
              </a:rPr>
              <a:t>remoto.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Arial"/>
              <a:cs typeface="Arial"/>
            </a:endParaRPr>
          </a:p>
          <a:p>
            <a:pPr marL="12700" marR="60325">
              <a:lnSpc>
                <a:spcPts val="2160"/>
              </a:lnSpc>
            </a:pPr>
            <a:r>
              <a:rPr sz="2000" b="1" dirty="0">
                <a:latin typeface="Arial"/>
                <a:cs typeface="Arial"/>
              </a:rPr>
              <a:t>1) Vá até o github, crie seu repositório ou pegue um seu existente</a:t>
            </a:r>
            <a:r>
              <a:rPr sz="2000" b="1" spc="-2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  </a:t>
            </a:r>
            <a:r>
              <a:rPr sz="2000" b="1" spc="-5" dirty="0">
                <a:latin typeface="Arial"/>
                <a:cs typeface="Arial"/>
              </a:rPr>
              <a:t>utilize </a:t>
            </a:r>
            <a:r>
              <a:rPr sz="2000" b="1" dirty="0">
                <a:latin typeface="Arial"/>
                <a:cs typeface="Arial"/>
              </a:rPr>
              <a:t>os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comandos: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280"/>
              </a:lnSpc>
              <a:spcBef>
                <a:spcPts val="1820"/>
              </a:spcBef>
            </a:pP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</a:t>
            </a:r>
            <a:r>
              <a:rPr sz="2000" spc="-10" dirty="0">
                <a:latin typeface="Carlito"/>
                <a:cs typeface="Carlito"/>
              </a:rPr>
              <a:t>remote </a:t>
            </a:r>
            <a:r>
              <a:rPr sz="2000" dirty="0">
                <a:latin typeface="Carlito"/>
                <a:cs typeface="Carlito"/>
              </a:rPr>
              <a:t>add </a:t>
            </a:r>
            <a:r>
              <a:rPr sz="2000" spc="-5" dirty="0">
                <a:latin typeface="Carlito"/>
                <a:cs typeface="Carlito"/>
              </a:rPr>
              <a:t>origin</a:t>
            </a:r>
            <a:r>
              <a:rPr sz="2000" spc="30" dirty="0">
                <a:latin typeface="Carlito"/>
                <a:cs typeface="Carlito"/>
              </a:rPr>
              <a:t> </a:t>
            </a:r>
            <a:r>
              <a:rPr sz="20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https://www</a:t>
            </a:r>
            <a:r>
              <a:rPr sz="2000" spc="-15" dirty="0">
                <a:latin typeface="Carlito"/>
                <a:cs typeface="Carlito"/>
              </a:rPr>
              <a:t>.....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280"/>
              </a:lnSpc>
            </a:pP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</a:t>
            </a:r>
            <a:r>
              <a:rPr sz="2000" spc="-10" dirty="0">
                <a:latin typeface="Carlito"/>
                <a:cs typeface="Carlito"/>
              </a:rPr>
              <a:t>remote </a:t>
            </a:r>
            <a:r>
              <a:rPr sz="2000" spc="-30" dirty="0">
                <a:latin typeface="Carlito"/>
                <a:cs typeface="Carlito"/>
              </a:rPr>
              <a:t>(LISTAR </a:t>
            </a:r>
            <a:r>
              <a:rPr sz="2000" dirty="0">
                <a:latin typeface="Carlito"/>
                <a:cs typeface="Carlito"/>
              </a:rPr>
              <a:t>OS </a:t>
            </a:r>
            <a:r>
              <a:rPr sz="2000" spc="-5" dirty="0">
                <a:latin typeface="Carlito"/>
                <a:cs typeface="Carlito"/>
              </a:rPr>
              <a:t>REPOSITÓRIOS </a:t>
            </a:r>
            <a:r>
              <a:rPr sz="2000" spc="-15" dirty="0">
                <a:latin typeface="Carlito"/>
                <a:cs typeface="Carlito"/>
              </a:rPr>
              <a:t>REMOTOS</a:t>
            </a:r>
            <a:r>
              <a:rPr sz="2000" dirty="0">
                <a:latin typeface="Carlito"/>
                <a:cs typeface="Carlito"/>
              </a:rPr>
              <a:t> ASSOCIADOS)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Carlito"/>
              <a:cs typeface="Carlito"/>
            </a:endParaRPr>
          </a:p>
          <a:p>
            <a:pPr marL="12700" marR="5080">
              <a:lnSpc>
                <a:spcPts val="2160"/>
              </a:lnSpc>
            </a:pPr>
            <a:r>
              <a:rPr sz="2000" b="1" dirty="0">
                <a:latin typeface="Carlito"/>
                <a:cs typeface="Carlito"/>
              </a:rPr>
              <a:t>3) </a:t>
            </a:r>
            <a:r>
              <a:rPr sz="2000" b="1" spc="-5" dirty="0">
                <a:latin typeface="Carlito"/>
                <a:cs typeface="Carlito"/>
              </a:rPr>
              <a:t>Colocar </a:t>
            </a:r>
            <a:r>
              <a:rPr sz="2000" b="1" dirty="0">
                <a:latin typeface="Carlito"/>
                <a:cs typeface="Carlito"/>
              </a:rPr>
              <a:t>seu usuário e senha do </a:t>
            </a:r>
            <a:r>
              <a:rPr sz="2000" b="1" spc="-5" dirty="0">
                <a:latin typeface="Carlito"/>
                <a:cs typeface="Carlito"/>
              </a:rPr>
              <a:t>github, </a:t>
            </a:r>
            <a:r>
              <a:rPr sz="2000" b="1" dirty="0">
                <a:latin typeface="Carlito"/>
                <a:cs typeface="Carlito"/>
              </a:rPr>
              <a:t>dado que </a:t>
            </a:r>
            <a:r>
              <a:rPr sz="2000" b="1" spc="-10" dirty="0">
                <a:latin typeface="Carlito"/>
                <a:cs typeface="Carlito"/>
              </a:rPr>
              <a:t>vinculará </a:t>
            </a:r>
            <a:r>
              <a:rPr sz="2000" b="1" dirty="0">
                <a:latin typeface="Carlito"/>
                <a:cs typeface="Carlito"/>
              </a:rPr>
              <a:t>a um </a:t>
            </a:r>
            <a:r>
              <a:rPr sz="2000" b="1" spc="-5" dirty="0">
                <a:latin typeface="Carlito"/>
                <a:cs typeface="Carlito"/>
              </a:rPr>
              <a:t>repositório  </a:t>
            </a:r>
            <a:r>
              <a:rPr sz="2000" b="1" spc="-10" dirty="0">
                <a:latin typeface="Carlito"/>
                <a:cs typeface="Carlito"/>
              </a:rPr>
              <a:t>remoto </a:t>
            </a:r>
            <a:r>
              <a:rPr sz="2000" b="1" dirty="0">
                <a:latin typeface="Carlito"/>
                <a:cs typeface="Carlito"/>
              </a:rPr>
              <a:t>da sua</a:t>
            </a:r>
            <a:r>
              <a:rPr sz="2000" b="1" spc="-30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conta.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5027" y="290576"/>
            <a:ext cx="28600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Vá até </a:t>
            </a:r>
            <a:r>
              <a:rPr sz="3000" dirty="0"/>
              <a:t>o</a:t>
            </a:r>
            <a:r>
              <a:rPr sz="3000" spc="-60" dirty="0"/>
              <a:t> </a:t>
            </a:r>
            <a:r>
              <a:rPr sz="3000" spc="-5" dirty="0"/>
              <a:t>GitHub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467868" y="1030224"/>
            <a:ext cx="7602220" cy="3572510"/>
            <a:chOff x="467868" y="1030224"/>
            <a:chExt cx="7602220" cy="3572510"/>
          </a:xfrm>
        </p:grpSpPr>
        <p:sp>
          <p:nvSpPr>
            <p:cNvPr id="4" name="object 4"/>
            <p:cNvSpPr/>
            <p:nvPr/>
          </p:nvSpPr>
          <p:spPr>
            <a:xfrm>
              <a:off x="467868" y="1059180"/>
              <a:ext cx="7601711" cy="35433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1640" y="1059180"/>
              <a:ext cx="3528060" cy="504825"/>
            </a:xfrm>
            <a:custGeom>
              <a:avLst/>
              <a:gdLst/>
              <a:ahLst/>
              <a:cxnLst/>
              <a:rect l="l" t="t" r="r" b="b"/>
              <a:pathLst>
                <a:path w="3528060" h="504825">
                  <a:moveTo>
                    <a:pt x="0" y="504444"/>
                  </a:moveTo>
                  <a:lnTo>
                    <a:pt x="3528060" y="504444"/>
                  </a:lnTo>
                  <a:lnTo>
                    <a:pt x="3528060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0046" y="344551"/>
            <a:ext cx="72847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Criação </a:t>
            </a:r>
            <a:r>
              <a:rPr sz="3000" dirty="0"/>
              <a:t>de cadastro </a:t>
            </a:r>
            <a:r>
              <a:rPr sz="3000" spc="-5" dirty="0"/>
              <a:t>com </a:t>
            </a:r>
            <a:r>
              <a:rPr sz="3000" dirty="0"/>
              <a:t>e-mail</a:t>
            </a:r>
            <a:r>
              <a:rPr sz="3000" spc="-85" dirty="0"/>
              <a:t> </a:t>
            </a:r>
            <a:r>
              <a:rPr sz="3000" dirty="0"/>
              <a:t>DCOMP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394715" y="915924"/>
            <a:ext cx="8037830" cy="3988435"/>
            <a:chOff x="394715" y="915924"/>
            <a:chExt cx="8037830" cy="3988435"/>
          </a:xfrm>
        </p:grpSpPr>
        <p:sp>
          <p:nvSpPr>
            <p:cNvPr id="4" name="object 4"/>
            <p:cNvSpPr/>
            <p:nvPr/>
          </p:nvSpPr>
          <p:spPr>
            <a:xfrm>
              <a:off x="394715" y="915924"/>
              <a:ext cx="8037576" cy="37627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88407" y="1635252"/>
              <a:ext cx="2952115" cy="3240405"/>
            </a:xfrm>
            <a:custGeom>
              <a:avLst/>
              <a:gdLst/>
              <a:ahLst/>
              <a:cxnLst/>
              <a:rect l="l" t="t" r="r" b="b"/>
              <a:pathLst>
                <a:path w="2952115" h="3240404">
                  <a:moveTo>
                    <a:pt x="0" y="3240024"/>
                  </a:moveTo>
                  <a:lnTo>
                    <a:pt x="2951988" y="3240024"/>
                  </a:lnTo>
                  <a:lnTo>
                    <a:pt x="2951988" y="0"/>
                  </a:lnTo>
                  <a:lnTo>
                    <a:pt x="0" y="0"/>
                  </a:lnTo>
                  <a:lnTo>
                    <a:pt x="0" y="3240024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2226" y="220726"/>
            <a:ext cx="2480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Efetuar</a:t>
            </a:r>
            <a:r>
              <a:rPr sz="3000" spc="-65" dirty="0"/>
              <a:t> </a:t>
            </a:r>
            <a:r>
              <a:rPr sz="3000" dirty="0"/>
              <a:t>Login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2231135" y="812291"/>
            <a:ext cx="4681727" cy="4331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364" y="344551"/>
            <a:ext cx="74383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Página Inicial – Exibição de</a:t>
            </a:r>
            <a:r>
              <a:rPr sz="3000" spc="-45" dirty="0"/>
              <a:t> </a:t>
            </a:r>
            <a:r>
              <a:rPr sz="3000" spc="-5" dirty="0"/>
              <a:t>Repositórios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263652" y="987552"/>
            <a:ext cx="8616950" cy="3915410"/>
            <a:chOff x="263652" y="987552"/>
            <a:chExt cx="8616950" cy="3915410"/>
          </a:xfrm>
        </p:grpSpPr>
        <p:sp>
          <p:nvSpPr>
            <p:cNvPr id="4" name="object 4"/>
            <p:cNvSpPr/>
            <p:nvPr/>
          </p:nvSpPr>
          <p:spPr>
            <a:xfrm>
              <a:off x="292608" y="987552"/>
              <a:ext cx="8587740" cy="39151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2608" y="1418844"/>
              <a:ext cx="2118360" cy="2592705"/>
            </a:xfrm>
            <a:custGeom>
              <a:avLst/>
              <a:gdLst/>
              <a:ahLst/>
              <a:cxnLst/>
              <a:rect l="l" t="t" r="r" b="b"/>
              <a:pathLst>
                <a:path w="2118360" h="2592704">
                  <a:moveTo>
                    <a:pt x="0" y="2592323"/>
                  </a:moveTo>
                  <a:lnTo>
                    <a:pt x="2118360" y="2592323"/>
                  </a:lnTo>
                  <a:lnTo>
                    <a:pt x="2118360" y="0"/>
                  </a:lnTo>
                  <a:lnTo>
                    <a:pt x="0" y="0"/>
                  </a:lnTo>
                  <a:lnTo>
                    <a:pt x="0" y="2592323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940" y="280873"/>
            <a:ext cx="8409305" cy="80835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080">
              <a:lnSpc>
                <a:spcPts val="2920"/>
              </a:lnSpc>
              <a:spcBef>
                <a:spcPts val="465"/>
              </a:spcBef>
            </a:pPr>
            <a:r>
              <a:rPr sz="2700" spc="-5" dirty="0"/>
              <a:t>Página </a:t>
            </a:r>
            <a:r>
              <a:rPr sz="2700" dirty="0"/>
              <a:t>Inicial – </a:t>
            </a:r>
            <a:r>
              <a:rPr sz="2700" i="1" dirty="0">
                <a:latin typeface="Arial"/>
                <a:cs typeface="Arial"/>
              </a:rPr>
              <a:t>timeline </a:t>
            </a:r>
            <a:r>
              <a:rPr sz="2700" spc="-5" dirty="0"/>
              <a:t>com informações dos seus  </a:t>
            </a:r>
            <a:r>
              <a:rPr sz="2700" dirty="0"/>
              <a:t>amigos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2608" y="1132332"/>
            <a:ext cx="8587740" cy="3914140"/>
            <a:chOff x="292608" y="1132332"/>
            <a:chExt cx="8587740" cy="3914140"/>
          </a:xfrm>
        </p:grpSpPr>
        <p:sp>
          <p:nvSpPr>
            <p:cNvPr id="4" name="object 4"/>
            <p:cNvSpPr/>
            <p:nvPr/>
          </p:nvSpPr>
          <p:spPr>
            <a:xfrm>
              <a:off x="292608" y="1132332"/>
              <a:ext cx="8587740" cy="39136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84119" y="1418844"/>
              <a:ext cx="4249420" cy="3484245"/>
            </a:xfrm>
            <a:custGeom>
              <a:avLst/>
              <a:gdLst/>
              <a:ahLst/>
              <a:cxnLst/>
              <a:rect l="l" t="t" r="r" b="b"/>
              <a:pathLst>
                <a:path w="4249420" h="3484245">
                  <a:moveTo>
                    <a:pt x="0" y="3483864"/>
                  </a:moveTo>
                  <a:lnTo>
                    <a:pt x="4248911" y="3483864"/>
                  </a:lnTo>
                  <a:lnTo>
                    <a:pt x="4248911" y="0"/>
                  </a:lnTo>
                  <a:lnTo>
                    <a:pt x="0" y="0"/>
                  </a:lnTo>
                  <a:lnTo>
                    <a:pt x="0" y="3483864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6485" y="220726"/>
            <a:ext cx="4429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Configurações da</a:t>
            </a:r>
            <a:r>
              <a:rPr sz="3000" spc="-90" dirty="0"/>
              <a:t> </a:t>
            </a:r>
            <a:r>
              <a:rPr sz="3000" dirty="0"/>
              <a:t>Conta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0" y="926591"/>
            <a:ext cx="9144000" cy="4200525"/>
            <a:chOff x="0" y="926591"/>
            <a:chExt cx="9144000" cy="4200525"/>
          </a:xfrm>
        </p:grpSpPr>
        <p:sp>
          <p:nvSpPr>
            <p:cNvPr id="4" name="object 4"/>
            <p:cNvSpPr/>
            <p:nvPr/>
          </p:nvSpPr>
          <p:spPr>
            <a:xfrm>
              <a:off x="0" y="955547"/>
              <a:ext cx="9144000" cy="41711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52359" y="955547"/>
              <a:ext cx="1583690" cy="2336800"/>
            </a:xfrm>
            <a:custGeom>
              <a:avLst/>
              <a:gdLst/>
              <a:ahLst/>
              <a:cxnLst/>
              <a:rect l="l" t="t" r="r" b="b"/>
              <a:pathLst>
                <a:path w="1583690" h="2336800">
                  <a:moveTo>
                    <a:pt x="0" y="2336291"/>
                  </a:moveTo>
                  <a:lnTo>
                    <a:pt x="1583436" y="2336291"/>
                  </a:lnTo>
                  <a:lnTo>
                    <a:pt x="1583436" y="0"/>
                  </a:lnTo>
                  <a:lnTo>
                    <a:pt x="0" y="0"/>
                  </a:lnTo>
                  <a:lnTo>
                    <a:pt x="0" y="2336291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2669" y="230251"/>
            <a:ext cx="6058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Seu perfil – </a:t>
            </a:r>
            <a:r>
              <a:rPr sz="3000" i="1" spc="-5" dirty="0">
                <a:latin typeface="Arial"/>
                <a:cs typeface="Arial"/>
              </a:rPr>
              <a:t>Overview </a:t>
            </a:r>
            <a:r>
              <a:rPr sz="3000" i="1" dirty="0">
                <a:latin typeface="Arial"/>
                <a:cs typeface="Arial"/>
              </a:rPr>
              <a:t>de</a:t>
            </a:r>
            <a:r>
              <a:rPr sz="3000" i="1" spc="-40" dirty="0">
                <a:latin typeface="Arial"/>
                <a:cs typeface="Arial"/>
              </a:rPr>
              <a:t> </a:t>
            </a:r>
            <a:r>
              <a:rPr sz="3000" i="1" spc="-5" dirty="0">
                <a:latin typeface="Arial"/>
                <a:cs typeface="Arial"/>
              </a:rPr>
              <a:t>Projetos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204" y="771144"/>
            <a:ext cx="8855964" cy="4168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1782" y="220726"/>
            <a:ext cx="4025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Criar </a:t>
            </a:r>
            <a:r>
              <a:rPr sz="3000" dirty="0"/>
              <a:t>novo</a:t>
            </a:r>
            <a:r>
              <a:rPr sz="3000" spc="-80" dirty="0"/>
              <a:t> </a:t>
            </a:r>
            <a:r>
              <a:rPr sz="3000" dirty="0"/>
              <a:t>repositório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22859" y="908303"/>
            <a:ext cx="9121140" cy="4072890"/>
            <a:chOff x="22859" y="908303"/>
            <a:chExt cx="9121140" cy="4072890"/>
          </a:xfrm>
        </p:grpSpPr>
        <p:sp>
          <p:nvSpPr>
            <p:cNvPr id="4" name="object 4"/>
            <p:cNvSpPr/>
            <p:nvPr/>
          </p:nvSpPr>
          <p:spPr>
            <a:xfrm>
              <a:off x="22859" y="908303"/>
              <a:ext cx="9121140" cy="40723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80731" y="1851660"/>
              <a:ext cx="647700" cy="504825"/>
            </a:xfrm>
            <a:custGeom>
              <a:avLst/>
              <a:gdLst/>
              <a:ahLst/>
              <a:cxnLst/>
              <a:rect l="l" t="t" r="r" b="b"/>
              <a:pathLst>
                <a:path w="647700" h="504825">
                  <a:moveTo>
                    <a:pt x="0" y="504444"/>
                  </a:moveTo>
                  <a:lnTo>
                    <a:pt x="647700" y="504444"/>
                  </a:lnTo>
                  <a:lnTo>
                    <a:pt x="647700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87323"/>
            <a:ext cx="9144000" cy="4159250"/>
            <a:chOff x="0" y="687323"/>
            <a:chExt cx="9144000" cy="4159250"/>
          </a:xfrm>
        </p:grpSpPr>
        <p:sp>
          <p:nvSpPr>
            <p:cNvPr id="3" name="object 3"/>
            <p:cNvSpPr/>
            <p:nvPr/>
          </p:nvSpPr>
          <p:spPr>
            <a:xfrm>
              <a:off x="0" y="687323"/>
              <a:ext cx="9144000" cy="41592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66438" y="754633"/>
              <a:ext cx="1238250" cy="1381125"/>
            </a:xfrm>
            <a:custGeom>
              <a:avLst/>
              <a:gdLst/>
              <a:ahLst/>
              <a:cxnLst/>
              <a:rect l="l" t="t" r="r" b="b"/>
              <a:pathLst>
                <a:path w="1238250" h="1381125">
                  <a:moveTo>
                    <a:pt x="33654" y="1257808"/>
                  </a:moveTo>
                  <a:lnTo>
                    <a:pt x="0" y="1381124"/>
                  </a:lnTo>
                  <a:lnTo>
                    <a:pt x="118745" y="1334008"/>
                  </a:lnTo>
                  <a:lnTo>
                    <a:pt x="106265" y="1322832"/>
                  </a:lnTo>
                  <a:lnTo>
                    <a:pt x="77724" y="1322832"/>
                  </a:lnTo>
                  <a:lnTo>
                    <a:pt x="49275" y="1297432"/>
                  </a:lnTo>
                  <a:lnTo>
                    <a:pt x="62007" y="1283198"/>
                  </a:lnTo>
                  <a:lnTo>
                    <a:pt x="33654" y="1257808"/>
                  </a:lnTo>
                  <a:close/>
                </a:path>
                <a:path w="1238250" h="1381125">
                  <a:moveTo>
                    <a:pt x="62007" y="1283198"/>
                  </a:moveTo>
                  <a:lnTo>
                    <a:pt x="49275" y="1297432"/>
                  </a:lnTo>
                  <a:lnTo>
                    <a:pt x="77724" y="1322832"/>
                  </a:lnTo>
                  <a:lnTo>
                    <a:pt x="90417" y="1308639"/>
                  </a:lnTo>
                  <a:lnTo>
                    <a:pt x="62007" y="1283198"/>
                  </a:lnTo>
                  <a:close/>
                </a:path>
                <a:path w="1238250" h="1381125">
                  <a:moveTo>
                    <a:pt x="90417" y="1308639"/>
                  </a:moveTo>
                  <a:lnTo>
                    <a:pt x="77724" y="1322832"/>
                  </a:lnTo>
                  <a:lnTo>
                    <a:pt x="106265" y="1322832"/>
                  </a:lnTo>
                  <a:lnTo>
                    <a:pt x="90417" y="1308639"/>
                  </a:lnTo>
                  <a:close/>
                </a:path>
                <a:path w="1238250" h="1381125">
                  <a:moveTo>
                    <a:pt x="1209802" y="0"/>
                  </a:moveTo>
                  <a:lnTo>
                    <a:pt x="62007" y="1283198"/>
                  </a:lnTo>
                  <a:lnTo>
                    <a:pt x="90417" y="1308639"/>
                  </a:lnTo>
                  <a:lnTo>
                    <a:pt x="1238123" y="25400"/>
                  </a:lnTo>
                  <a:lnTo>
                    <a:pt x="120980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9557" y="57150"/>
            <a:ext cx="4025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Criar </a:t>
            </a:r>
            <a:r>
              <a:rPr sz="3000" dirty="0"/>
              <a:t>novo</a:t>
            </a:r>
            <a:r>
              <a:rPr sz="3000" spc="-80" dirty="0"/>
              <a:t> </a:t>
            </a:r>
            <a:r>
              <a:rPr sz="3000" dirty="0"/>
              <a:t>repositório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5141976" y="702563"/>
            <a:ext cx="1308100" cy="40259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48260" rIns="0" bIns="0" rtlCol="0">
            <a:spAutoFit/>
          </a:bodyPr>
          <a:lstStyle/>
          <a:p>
            <a:pPr marL="351790">
              <a:lnSpc>
                <a:spcPct val="100000"/>
              </a:lnSpc>
              <a:spcBef>
                <a:spcPts val="38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NOME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6963" y="1986279"/>
            <a:ext cx="1736089" cy="882650"/>
          </a:xfrm>
          <a:custGeom>
            <a:avLst/>
            <a:gdLst/>
            <a:ahLst/>
            <a:cxnLst/>
            <a:rect l="l" t="t" r="r" b="b"/>
            <a:pathLst>
              <a:path w="1736089" h="882650">
                <a:moveTo>
                  <a:pt x="1625013" y="848101"/>
                </a:moveTo>
                <a:lnTo>
                  <a:pt x="1607972" y="882142"/>
                </a:lnTo>
                <a:lnTo>
                  <a:pt x="1735734" y="882142"/>
                </a:lnTo>
                <a:lnTo>
                  <a:pt x="1716612" y="856614"/>
                </a:lnTo>
                <a:lnTo>
                  <a:pt x="1642008" y="856614"/>
                </a:lnTo>
                <a:lnTo>
                  <a:pt x="1625013" y="848101"/>
                </a:lnTo>
                <a:close/>
              </a:path>
              <a:path w="1736089" h="882650">
                <a:moveTo>
                  <a:pt x="1642124" y="813922"/>
                </a:moveTo>
                <a:lnTo>
                  <a:pt x="1625013" y="848101"/>
                </a:lnTo>
                <a:lnTo>
                  <a:pt x="1642008" y="856614"/>
                </a:lnTo>
                <a:lnTo>
                  <a:pt x="1659153" y="822451"/>
                </a:lnTo>
                <a:lnTo>
                  <a:pt x="1642124" y="813922"/>
                </a:lnTo>
                <a:close/>
              </a:path>
              <a:path w="1736089" h="882650">
                <a:moveTo>
                  <a:pt x="1659153" y="779907"/>
                </a:moveTo>
                <a:lnTo>
                  <a:pt x="1642124" y="813922"/>
                </a:lnTo>
                <a:lnTo>
                  <a:pt x="1659153" y="822451"/>
                </a:lnTo>
                <a:lnTo>
                  <a:pt x="1642008" y="856614"/>
                </a:lnTo>
                <a:lnTo>
                  <a:pt x="1716612" y="856614"/>
                </a:lnTo>
                <a:lnTo>
                  <a:pt x="1659153" y="779907"/>
                </a:lnTo>
                <a:close/>
              </a:path>
              <a:path w="1736089" h="882650">
                <a:moveTo>
                  <a:pt x="17068" y="0"/>
                </a:moveTo>
                <a:lnTo>
                  <a:pt x="0" y="34036"/>
                </a:lnTo>
                <a:lnTo>
                  <a:pt x="1625013" y="848101"/>
                </a:lnTo>
                <a:lnTo>
                  <a:pt x="1642124" y="813922"/>
                </a:lnTo>
                <a:lnTo>
                  <a:pt x="1706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4884" y="1754123"/>
            <a:ext cx="1339850" cy="31877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7620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6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DESCRIÇÃO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985" y="3475990"/>
            <a:ext cx="1338580" cy="319405"/>
            <a:chOff x="14985" y="3475990"/>
            <a:chExt cx="1338580" cy="319405"/>
          </a:xfrm>
        </p:grpSpPr>
        <p:sp>
          <p:nvSpPr>
            <p:cNvPr id="10" name="object 10"/>
            <p:cNvSpPr/>
            <p:nvPr/>
          </p:nvSpPr>
          <p:spPr>
            <a:xfrm>
              <a:off x="21335" y="3482340"/>
              <a:ext cx="1325880" cy="306705"/>
            </a:xfrm>
            <a:custGeom>
              <a:avLst/>
              <a:gdLst/>
              <a:ahLst/>
              <a:cxnLst/>
              <a:rect l="l" t="t" r="r" b="b"/>
              <a:pathLst>
                <a:path w="1325880" h="306704">
                  <a:moveTo>
                    <a:pt x="1325880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1325880" y="306324"/>
                  </a:lnTo>
                  <a:lnTo>
                    <a:pt x="13258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35" y="3482340"/>
              <a:ext cx="1325880" cy="306705"/>
            </a:xfrm>
            <a:custGeom>
              <a:avLst/>
              <a:gdLst/>
              <a:ahLst/>
              <a:cxnLst/>
              <a:rect l="l" t="t" r="r" b="b"/>
              <a:pathLst>
                <a:path w="1325880" h="306704">
                  <a:moveTo>
                    <a:pt x="0" y="306324"/>
                  </a:moveTo>
                  <a:lnTo>
                    <a:pt x="1325880" y="306324"/>
                  </a:lnTo>
                  <a:lnTo>
                    <a:pt x="1325880" y="0"/>
                  </a:lnTo>
                  <a:lnTo>
                    <a:pt x="0" y="0"/>
                  </a:lnTo>
                  <a:lnTo>
                    <a:pt x="0" y="306324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54939" y="3472053"/>
            <a:ext cx="1057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IÇ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Ã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42136" y="3312667"/>
            <a:ext cx="2035175" cy="1604010"/>
            <a:chOff x="1342136" y="3312667"/>
            <a:chExt cx="2035175" cy="1604010"/>
          </a:xfrm>
        </p:grpSpPr>
        <p:sp>
          <p:nvSpPr>
            <p:cNvPr id="14" name="object 14"/>
            <p:cNvSpPr/>
            <p:nvPr/>
          </p:nvSpPr>
          <p:spPr>
            <a:xfrm>
              <a:off x="1342136" y="3312667"/>
              <a:ext cx="953769" cy="340995"/>
            </a:xfrm>
            <a:custGeom>
              <a:avLst/>
              <a:gdLst/>
              <a:ahLst/>
              <a:cxnLst/>
              <a:rect l="l" t="t" r="r" b="b"/>
              <a:pathLst>
                <a:path w="953769" h="340995">
                  <a:moveTo>
                    <a:pt x="838876" y="36277"/>
                  </a:moveTo>
                  <a:lnTo>
                    <a:pt x="0" y="304672"/>
                  </a:lnTo>
                  <a:lnTo>
                    <a:pt x="11683" y="340867"/>
                  </a:lnTo>
                  <a:lnTo>
                    <a:pt x="850459" y="72504"/>
                  </a:lnTo>
                  <a:lnTo>
                    <a:pt x="838876" y="36277"/>
                  </a:lnTo>
                  <a:close/>
                </a:path>
                <a:path w="953769" h="340995">
                  <a:moveTo>
                    <a:pt x="942329" y="30479"/>
                  </a:moveTo>
                  <a:lnTo>
                    <a:pt x="856995" y="30479"/>
                  </a:lnTo>
                  <a:lnTo>
                    <a:pt x="868680" y="66674"/>
                  </a:lnTo>
                  <a:lnTo>
                    <a:pt x="850459" y="72504"/>
                  </a:lnTo>
                  <a:lnTo>
                    <a:pt x="862076" y="108838"/>
                  </a:lnTo>
                  <a:lnTo>
                    <a:pt x="942329" y="30479"/>
                  </a:lnTo>
                  <a:close/>
                </a:path>
                <a:path w="953769" h="340995">
                  <a:moveTo>
                    <a:pt x="856995" y="30479"/>
                  </a:moveTo>
                  <a:lnTo>
                    <a:pt x="838876" y="36277"/>
                  </a:lnTo>
                  <a:lnTo>
                    <a:pt x="850459" y="72504"/>
                  </a:lnTo>
                  <a:lnTo>
                    <a:pt x="868680" y="66674"/>
                  </a:lnTo>
                  <a:lnTo>
                    <a:pt x="856995" y="30479"/>
                  </a:lnTo>
                  <a:close/>
                </a:path>
                <a:path w="953769" h="340995">
                  <a:moveTo>
                    <a:pt x="827277" y="0"/>
                  </a:moveTo>
                  <a:lnTo>
                    <a:pt x="838876" y="36277"/>
                  </a:lnTo>
                  <a:lnTo>
                    <a:pt x="856995" y="30479"/>
                  </a:lnTo>
                  <a:lnTo>
                    <a:pt x="942329" y="30479"/>
                  </a:lnTo>
                  <a:lnTo>
                    <a:pt x="953515" y="19557"/>
                  </a:lnTo>
                  <a:lnTo>
                    <a:pt x="82727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96083" y="4558283"/>
              <a:ext cx="1152525" cy="329565"/>
            </a:xfrm>
            <a:custGeom>
              <a:avLst/>
              <a:gdLst/>
              <a:ahLst/>
              <a:cxnLst/>
              <a:rect l="l" t="t" r="r" b="b"/>
              <a:pathLst>
                <a:path w="1152525" h="329564">
                  <a:moveTo>
                    <a:pt x="0" y="329183"/>
                  </a:moveTo>
                  <a:lnTo>
                    <a:pt x="1152144" y="329183"/>
                  </a:lnTo>
                  <a:lnTo>
                    <a:pt x="1152144" y="0"/>
                  </a:lnTo>
                  <a:lnTo>
                    <a:pt x="0" y="0"/>
                  </a:lnTo>
                  <a:lnTo>
                    <a:pt x="0" y="329183"/>
                  </a:lnTo>
                  <a:close/>
                </a:path>
              </a:pathLst>
            </a:custGeom>
            <a:ln w="5791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8782" y="493521"/>
            <a:ext cx="272859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/>
              <a:t>Como</a:t>
            </a:r>
            <a:r>
              <a:rPr sz="2700" spc="-55" dirty="0"/>
              <a:t> </a:t>
            </a:r>
            <a:r>
              <a:rPr sz="2700" spc="-5" dirty="0"/>
              <a:t>funciona?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374091" y="1317497"/>
            <a:ext cx="836485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3695" marR="5080" indent="-341630">
              <a:lnSpc>
                <a:spcPts val="2160"/>
              </a:lnSpc>
              <a:spcBef>
                <a:spcPts val="375"/>
              </a:spcBef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2000" dirty="0">
                <a:latin typeface="Arial"/>
                <a:cs typeface="Arial"/>
              </a:rPr>
              <a:t>Basicamente, os arquivos do projeto ficam </a:t>
            </a:r>
            <a:r>
              <a:rPr sz="2000" b="1" i="1" dirty="0">
                <a:solidFill>
                  <a:srgbClr val="C00000"/>
                </a:solidFill>
                <a:latin typeface="Arial"/>
                <a:cs typeface="Arial"/>
              </a:rPr>
              <a:t>armazenados em um  repositório </a:t>
            </a:r>
            <a:r>
              <a:rPr sz="2000" dirty="0">
                <a:latin typeface="Arial"/>
                <a:cs typeface="Arial"/>
              </a:rPr>
              <a:t>(um servidor) e o </a:t>
            </a:r>
            <a:r>
              <a:rPr sz="2000" b="1" dirty="0">
                <a:solidFill>
                  <a:srgbClr val="00AF50"/>
                </a:solidFill>
                <a:latin typeface="Arial"/>
                <a:cs typeface="Arial"/>
              </a:rPr>
              <a:t>histórico de suas </a:t>
            </a:r>
            <a:r>
              <a:rPr sz="2000" b="1" spc="-5" dirty="0">
                <a:solidFill>
                  <a:srgbClr val="00AF50"/>
                </a:solidFill>
                <a:latin typeface="Arial"/>
                <a:cs typeface="Arial"/>
              </a:rPr>
              <a:t>versões </a:t>
            </a:r>
            <a:r>
              <a:rPr sz="2000" dirty="0">
                <a:latin typeface="Arial"/>
                <a:cs typeface="Arial"/>
              </a:rPr>
              <a:t>é salvo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nele;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7760" y="2458211"/>
            <a:ext cx="6623684" cy="502920"/>
          </a:xfrm>
          <a:prstGeom prst="rect">
            <a:avLst/>
          </a:prstGeom>
          <a:solidFill>
            <a:srgbClr val="44536A"/>
          </a:solidFill>
          <a:ln w="12192">
            <a:solidFill>
              <a:srgbClr val="41709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81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REPOSITÓRIO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69491" y="2961132"/>
            <a:ext cx="6481572" cy="2182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6550" y="75438"/>
            <a:ext cx="3390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Repositório</a:t>
            </a:r>
            <a:r>
              <a:rPr sz="3000" spc="-25" dirty="0"/>
              <a:t> </a:t>
            </a:r>
            <a:r>
              <a:rPr sz="3000" spc="-5" dirty="0"/>
              <a:t>criado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0" y="702563"/>
            <a:ext cx="9144000" cy="4273550"/>
            <a:chOff x="0" y="702563"/>
            <a:chExt cx="9144000" cy="4273550"/>
          </a:xfrm>
        </p:grpSpPr>
        <p:sp>
          <p:nvSpPr>
            <p:cNvPr id="4" name="object 4"/>
            <p:cNvSpPr/>
            <p:nvPr/>
          </p:nvSpPr>
          <p:spPr>
            <a:xfrm>
              <a:off x="0" y="702563"/>
              <a:ext cx="9144000" cy="42732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47052" y="1645030"/>
              <a:ext cx="204470" cy="495300"/>
            </a:xfrm>
            <a:custGeom>
              <a:avLst/>
              <a:gdLst/>
              <a:ahLst/>
              <a:cxnLst/>
              <a:rect l="l" t="t" r="r" b="b"/>
              <a:pathLst>
                <a:path w="204470" h="495300">
                  <a:moveTo>
                    <a:pt x="132425" y="393471"/>
                  </a:moveTo>
                  <a:lnTo>
                    <a:pt x="96393" y="406019"/>
                  </a:lnTo>
                  <a:lnTo>
                    <a:pt x="187832" y="495173"/>
                  </a:lnTo>
                  <a:lnTo>
                    <a:pt x="198734" y="411480"/>
                  </a:lnTo>
                  <a:lnTo>
                    <a:pt x="138683" y="411480"/>
                  </a:lnTo>
                  <a:lnTo>
                    <a:pt x="132425" y="393471"/>
                  </a:lnTo>
                  <a:close/>
                </a:path>
                <a:path w="204470" h="495300">
                  <a:moveTo>
                    <a:pt x="168387" y="380948"/>
                  </a:moveTo>
                  <a:lnTo>
                    <a:pt x="132425" y="393471"/>
                  </a:lnTo>
                  <a:lnTo>
                    <a:pt x="138683" y="411480"/>
                  </a:lnTo>
                  <a:lnTo>
                    <a:pt x="174625" y="398907"/>
                  </a:lnTo>
                  <a:lnTo>
                    <a:pt x="168387" y="380948"/>
                  </a:lnTo>
                  <a:close/>
                </a:path>
                <a:path w="204470" h="495300">
                  <a:moveTo>
                    <a:pt x="204343" y="368427"/>
                  </a:moveTo>
                  <a:lnTo>
                    <a:pt x="168387" y="380948"/>
                  </a:lnTo>
                  <a:lnTo>
                    <a:pt x="174625" y="398907"/>
                  </a:lnTo>
                  <a:lnTo>
                    <a:pt x="138683" y="411480"/>
                  </a:lnTo>
                  <a:lnTo>
                    <a:pt x="198734" y="411480"/>
                  </a:lnTo>
                  <a:lnTo>
                    <a:pt x="204343" y="368427"/>
                  </a:lnTo>
                  <a:close/>
                </a:path>
                <a:path w="204470" h="495300">
                  <a:moveTo>
                    <a:pt x="36068" y="0"/>
                  </a:moveTo>
                  <a:lnTo>
                    <a:pt x="0" y="12446"/>
                  </a:lnTo>
                  <a:lnTo>
                    <a:pt x="132425" y="393471"/>
                  </a:lnTo>
                  <a:lnTo>
                    <a:pt x="168387" y="380948"/>
                  </a:lnTo>
                  <a:lnTo>
                    <a:pt x="3606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33515" y="1126236"/>
            <a:ext cx="2001520" cy="53086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70"/>
              </a:lnSpc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LINK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DO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REPOSITÓRIO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6550" y="75438"/>
            <a:ext cx="3390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Repositório</a:t>
            </a:r>
            <a:r>
              <a:rPr sz="3000" spc="-25" dirty="0"/>
              <a:t> </a:t>
            </a:r>
            <a:r>
              <a:rPr sz="3000" spc="-5" dirty="0"/>
              <a:t>criado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0" y="702563"/>
            <a:ext cx="9144000" cy="4273550"/>
            <a:chOff x="0" y="702563"/>
            <a:chExt cx="9144000" cy="4273550"/>
          </a:xfrm>
        </p:grpSpPr>
        <p:sp>
          <p:nvSpPr>
            <p:cNvPr id="4" name="object 4"/>
            <p:cNvSpPr/>
            <p:nvPr/>
          </p:nvSpPr>
          <p:spPr>
            <a:xfrm>
              <a:off x="0" y="702563"/>
              <a:ext cx="9144000" cy="42732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47052" y="1645030"/>
              <a:ext cx="204470" cy="495300"/>
            </a:xfrm>
            <a:custGeom>
              <a:avLst/>
              <a:gdLst/>
              <a:ahLst/>
              <a:cxnLst/>
              <a:rect l="l" t="t" r="r" b="b"/>
              <a:pathLst>
                <a:path w="204470" h="495300">
                  <a:moveTo>
                    <a:pt x="132425" y="393471"/>
                  </a:moveTo>
                  <a:lnTo>
                    <a:pt x="96393" y="406019"/>
                  </a:lnTo>
                  <a:lnTo>
                    <a:pt x="187832" y="495173"/>
                  </a:lnTo>
                  <a:lnTo>
                    <a:pt x="198734" y="411480"/>
                  </a:lnTo>
                  <a:lnTo>
                    <a:pt x="138683" y="411480"/>
                  </a:lnTo>
                  <a:lnTo>
                    <a:pt x="132425" y="393471"/>
                  </a:lnTo>
                  <a:close/>
                </a:path>
                <a:path w="204470" h="495300">
                  <a:moveTo>
                    <a:pt x="168387" y="380948"/>
                  </a:moveTo>
                  <a:lnTo>
                    <a:pt x="132425" y="393471"/>
                  </a:lnTo>
                  <a:lnTo>
                    <a:pt x="138683" y="411480"/>
                  </a:lnTo>
                  <a:lnTo>
                    <a:pt x="174625" y="398907"/>
                  </a:lnTo>
                  <a:lnTo>
                    <a:pt x="168387" y="380948"/>
                  </a:lnTo>
                  <a:close/>
                </a:path>
                <a:path w="204470" h="495300">
                  <a:moveTo>
                    <a:pt x="204343" y="368427"/>
                  </a:moveTo>
                  <a:lnTo>
                    <a:pt x="168387" y="380948"/>
                  </a:lnTo>
                  <a:lnTo>
                    <a:pt x="174625" y="398907"/>
                  </a:lnTo>
                  <a:lnTo>
                    <a:pt x="138683" y="411480"/>
                  </a:lnTo>
                  <a:lnTo>
                    <a:pt x="198734" y="411480"/>
                  </a:lnTo>
                  <a:lnTo>
                    <a:pt x="204343" y="368427"/>
                  </a:lnTo>
                  <a:close/>
                </a:path>
                <a:path w="204470" h="495300">
                  <a:moveTo>
                    <a:pt x="36068" y="0"/>
                  </a:moveTo>
                  <a:lnTo>
                    <a:pt x="0" y="12446"/>
                  </a:lnTo>
                  <a:lnTo>
                    <a:pt x="132425" y="393471"/>
                  </a:lnTo>
                  <a:lnTo>
                    <a:pt x="168387" y="380948"/>
                  </a:lnTo>
                  <a:lnTo>
                    <a:pt x="3606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33515" y="1126236"/>
            <a:ext cx="2001520" cy="53086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70"/>
              </a:lnSpc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LINK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DO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REPOSITÓRIO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267" y="74802"/>
            <a:ext cx="34486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Comandos</a:t>
            </a:r>
            <a:r>
              <a:rPr spc="-60" dirty="0"/>
              <a:t> </a:t>
            </a:r>
            <a:r>
              <a:rPr dirty="0"/>
              <a:t>Básicos</a:t>
            </a:r>
          </a:p>
        </p:txBody>
      </p:sp>
      <p:sp>
        <p:nvSpPr>
          <p:cNvPr id="3" name="object 3"/>
          <p:cNvSpPr/>
          <p:nvPr/>
        </p:nvSpPr>
        <p:spPr>
          <a:xfrm>
            <a:off x="278891" y="1491996"/>
            <a:ext cx="8542020" cy="3240405"/>
          </a:xfrm>
          <a:custGeom>
            <a:avLst/>
            <a:gdLst/>
            <a:ahLst/>
            <a:cxnLst/>
            <a:rect l="l" t="t" r="r" b="b"/>
            <a:pathLst>
              <a:path w="8542020" h="3240404">
                <a:moveTo>
                  <a:pt x="0" y="3240023"/>
                </a:moveTo>
                <a:lnTo>
                  <a:pt x="8542020" y="3240023"/>
                </a:lnTo>
                <a:lnTo>
                  <a:pt x="8542020" y="0"/>
                </a:lnTo>
                <a:lnTo>
                  <a:pt x="0" y="0"/>
                </a:lnTo>
                <a:lnTo>
                  <a:pt x="0" y="324002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9973" y="779779"/>
            <a:ext cx="7149465" cy="3220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0170">
              <a:lnSpc>
                <a:spcPct val="100000"/>
              </a:lnSpc>
              <a:spcBef>
                <a:spcPts val="100"/>
              </a:spcBef>
            </a:pPr>
            <a:r>
              <a:rPr sz="2400" b="1" i="1" spc="-5" dirty="0">
                <a:solidFill>
                  <a:srgbClr val="2A3990"/>
                </a:solidFill>
                <a:latin typeface="Arial"/>
                <a:cs typeface="Arial"/>
              </a:rPr>
              <a:t>Compartilhando e atualizando</a:t>
            </a:r>
            <a:r>
              <a:rPr sz="2400" b="1" i="1" spc="-30" dirty="0">
                <a:solidFill>
                  <a:srgbClr val="2A3990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2A3990"/>
                </a:solidFill>
                <a:latin typeface="Arial"/>
                <a:cs typeface="Arial"/>
              </a:rPr>
              <a:t>projetos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434343"/>
              </a:buClr>
              <a:buSzPct val="80000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Arial"/>
                <a:cs typeface="Arial"/>
              </a:rPr>
              <a:t>git </a:t>
            </a:r>
            <a:r>
              <a:rPr sz="2000" dirty="0">
                <a:latin typeface="Arial"/>
                <a:cs typeface="Arial"/>
              </a:rPr>
              <a:t>push –u origin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master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Envia todos </a:t>
            </a:r>
            <a:r>
              <a:rPr sz="1800" i="1" spc="-10" dirty="0">
                <a:solidFill>
                  <a:srgbClr val="00AF50"/>
                </a:solidFill>
                <a:latin typeface="Arial"/>
                <a:cs typeface="Arial"/>
              </a:rPr>
              <a:t>os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commits do branch local para o GitHub e só usa </a:t>
            </a:r>
            <a:r>
              <a:rPr sz="1800" i="1" spc="-10" dirty="0">
                <a:solidFill>
                  <a:srgbClr val="00AF50"/>
                </a:solidFill>
                <a:latin typeface="Arial"/>
                <a:cs typeface="Arial"/>
              </a:rPr>
              <a:t>na 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primeira </a:t>
            </a:r>
            <a:r>
              <a:rPr sz="1800" i="1" dirty="0">
                <a:solidFill>
                  <a:srgbClr val="00AF50"/>
                </a:solidFill>
                <a:latin typeface="Arial"/>
                <a:cs typeface="Arial"/>
              </a:rPr>
              <a:t>vez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para dar informações de rastreamentos no próximo push.  Manda as alterações do repositório local para o repositório</a:t>
            </a:r>
            <a:r>
              <a:rPr sz="1800" i="1" spc="12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remoto.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400" dirty="0">
                <a:latin typeface="Carlito"/>
                <a:cs typeface="Carlito"/>
              </a:rPr>
              <a:t>git </a:t>
            </a:r>
            <a:r>
              <a:rPr sz="2400" spc="-5" dirty="0">
                <a:latin typeface="Carlito"/>
                <a:cs typeface="Carlito"/>
              </a:rPr>
              <a:t>push </a:t>
            </a:r>
            <a:r>
              <a:rPr sz="2400" spc="-70" dirty="0">
                <a:latin typeface="Arial"/>
                <a:cs typeface="Arial"/>
              </a:rPr>
              <a:t>–</a:t>
            </a:r>
            <a:r>
              <a:rPr sz="2400" spc="-70" dirty="0">
                <a:latin typeface="Carlito"/>
                <a:cs typeface="Carlito"/>
              </a:rPr>
              <a:t>u </a:t>
            </a:r>
            <a:r>
              <a:rPr sz="2400" spc="-5" dirty="0">
                <a:latin typeface="Carlito"/>
                <a:cs typeface="Carlito"/>
              </a:rPr>
              <a:t>origin</a:t>
            </a:r>
            <a:r>
              <a:rPr sz="2400" spc="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máster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Complete inserindo usuário </a:t>
            </a:r>
            <a:r>
              <a:rPr sz="1800" b="1" dirty="0">
                <a:latin typeface="Arial"/>
                <a:cs typeface="Arial"/>
              </a:rPr>
              <a:t>e </a:t>
            </a:r>
            <a:r>
              <a:rPr sz="1800" b="1" spc="-5" dirty="0">
                <a:latin typeface="Arial"/>
                <a:cs typeface="Arial"/>
              </a:rPr>
              <a:t>senha </a:t>
            </a:r>
            <a:r>
              <a:rPr sz="1800" b="1" dirty="0">
                <a:latin typeface="Arial"/>
                <a:cs typeface="Arial"/>
              </a:rPr>
              <a:t>do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github.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12151" y="1780032"/>
            <a:ext cx="769501" cy="2449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72310"/>
            <a:ext cx="9144000" cy="4157979"/>
            <a:chOff x="0" y="972310"/>
            <a:chExt cx="9144000" cy="4157979"/>
          </a:xfrm>
        </p:grpSpPr>
        <p:sp>
          <p:nvSpPr>
            <p:cNvPr id="3" name="object 3"/>
            <p:cNvSpPr/>
            <p:nvPr/>
          </p:nvSpPr>
          <p:spPr>
            <a:xfrm>
              <a:off x="0" y="972310"/>
              <a:ext cx="9144000" cy="41575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27982" y="1975357"/>
              <a:ext cx="4443095" cy="1461770"/>
            </a:xfrm>
            <a:custGeom>
              <a:avLst/>
              <a:gdLst/>
              <a:ahLst/>
              <a:cxnLst/>
              <a:rect l="l" t="t" r="r" b="b"/>
              <a:pathLst>
                <a:path w="4443095" h="1461770">
                  <a:moveTo>
                    <a:pt x="1021588" y="460502"/>
                  </a:moveTo>
                  <a:lnTo>
                    <a:pt x="994537" y="433578"/>
                  </a:lnTo>
                  <a:lnTo>
                    <a:pt x="67043" y="1366951"/>
                  </a:lnTo>
                  <a:lnTo>
                    <a:pt x="40005" y="1340104"/>
                  </a:lnTo>
                  <a:lnTo>
                    <a:pt x="0" y="1461389"/>
                  </a:lnTo>
                  <a:lnTo>
                    <a:pt x="121158" y="1420622"/>
                  </a:lnTo>
                  <a:lnTo>
                    <a:pt x="107708" y="1407287"/>
                  </a:lnTo>
                  <a:lnTo>
                    <a:pt x="94081" y="1393774"/>
                  </a:lnTo>
                  <a:lnTo>
                    <a:pt x="1021588" y="460502"/>
                  </a:lnTo>
                  <a:close/>
                </a:path>
                <a:path w="4443095" h="1461770">
                  <a:moveTo>
                    <a:pt x="4443095" y="25400"/>
                  </a:moveTo>
                  <a:lnTo>
                    <a:pt x="4414774" y="0"/>
                  </a:lnTo>
                  <a:lnTo>
                    <a:pt x="3266973" y="1283208"/>
                  </a:lnTo>
                  <a:lnTo>
                    <a:pt x="3238627" y="1257808"/>
                  </a:lnTo>
                  <a:lnTo>
                    <a:pt x="3204972" y="1381125"/>
                  </a:lnTo>
                  <a:lnTo>
                    <a:pt x="3323717" y="1334008"/>
                  </a:lnTo>
                  <a:lnTo>
                    <a:pt x="3311233" y="1322832"/>
                  </a:lnTo>
                  <a:lnTo>
                    <a:pt x="3295383" y="1308646"/>
                  </a:lnTo>
                  <a:lnTo>
                    <a:pt x="4443095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15336" y="220726"/>
            <a:ext cx="45123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Overview </a:t>
            </a:r>
            <a:r>
              <a:rPr sz="3000" dirty="0"/>
              <a:t>do</a:t>
            </a:r>
            <a:r>
              <a:rPr sz="3000" spc="-25" dirty="0"/>
              <a:t> </a:t>
            </a:r>
            <a:r>
              <a:rPr sz="3000" spc="-5" dirty="0"/>
              <a:t>Repositório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4782311" y="1950720"/>
            <a:ext cx="1308100" cy="64008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31115" rIns="0" bIns="0" rtlCol="0">
            <a:spAutoFit/>
          </a:bodyPr>
          <a:lstStyle/>
          <a:p>
            <a:pPr marL="238125" marR="230504" indent="43815">
              <a:lnSpc>
                <a:spcPct val="100000"/>
              </a:lnSpc>
              <a:spcBef>
                <a:spcPts val="245"/>
              </a:spcBef>
            </a:pP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ÚLTIMO 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MIT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830057" y="1831594"/>
            <a:ext cx="1320800" cy="817880"/>
            <a:chOff x="7830057" y="1831594"/>
            <a:chExt cx="1320800" cy="817880"/>
          </a:xfrm>
        </p:grpSpPr>
        <p:sp>
          <p:nvSpPr>
            <p:cNvPr id="8" name="object 8"/>
            <p:cNvSpPr/>
            <p:nvPr/>
          </p:nvSpPr>
          <p:spPr>
            <a:xfrm>
              <a:off x="7836407" y="1837944"/>
              <a:ext cx="1308100" cy="805180"/>
            </a:xfrm>
            <a:custGeom>
              <a:avLst/>
              <a:gdLst/>
              <a:ahLst/>
              <a:cxnLst/>
              <a:rect l="l" t="t" r="r" b="b"/>
              <a:pathLst>
                <a:path w="1308100" h="805180">
                  <a:moveTo>
                    <a:pt x="1307592" y="0"/>
                  </a:moveTo>
                  <a:lnTo>
                    <a:pt x="0" y="0"/>
                  </a:lnTo>
                  <a:lnTo>
                    <a:pt x="0" y="804671"/>
                  </a:lnTo>
                  <a:lnTo>
                    <a:pt x="1307592" y="804671"/>
                  </a:lnTo>
                  <a:lnTo>
                    <a:pt x="130759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36407" y="1837944"/>
              <a:ext cx="1308100" cy="805180"/>
            </a:xfrm>
            <a:custGeom>
              <a:avLst/>
              <a:gdLst/>
              <a:ahLst/>
              <a:cxnLst/>
              <a:rect l="l" t="t" r="r" b="b"/>
              <a:pathLst>
                <a:path w="1308100" h="805180">
                  <a:moveTo>
                    <a:pt x="0" y="804671"/>
                  </a:moveTo>
                  <a:lnTo>
                    <a:pt x="1307592" y="804671"/>
                  </a:lnTo>
                  <a:lnTo>
                    <a:pt x="1307592" y="0"/>
                  </a:lnTo>
                  <a:lnTo>
                    <a:pt x="0" y="0"/>
                  </a:lnTo>
                  <a:lnTo>
                    <a:pt x="0" y="804671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062976" y="1801444"/>
            <a:ext cx="85661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 algn="just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  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ÚLTIMO 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MIT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70" y="2349754"/>
            <a:ext cx="1474470" cy="1087120"/>
            <a:chOff x="1270" y="2349754"/>
            <a:chExt cx="1474470" cy="1087120"/>
          </a:xfrm>
        </p:grpSpPr>
        <p:sp>
          <p:nvSpPr>
            <p:cNvPr id="12" name="object 12"/>
            <p:cNvSpPr/>
            <p:nvPr/>
          </p:nvSpPr>
          <p:spPr>
            <a:xfrm>
              <a:off x="7620" y="2356103"/>
              <a:ext cx="1468120" cy="1080770"/>
            </a:xfrm>
            <a:custGeom>
              <a:avLst/>
              <a:gdLst/>
              <a:ahLst/>
              <a:cxnLst/>
              <a:rect l="l" t="t" r="r" b="b"/>
              <a:pathLst>
                <a:path w="1468120" h="1080770">
                  <a:moveTo>
                    <a:pt x="1468120" y="1080262"/>
                  </a:moveTo>
                  <a:lnTo>
                    <a:pt x="1448219" y="1032383"/>
                  </a:lnTo>
                  <a:lnTo>
                    <a:pt x="1419098" y="962279"/>
                  </a:lnTo>
                  <a:lnTo>
                    <a:pt x="1394193" y="991031"/>
                  </a:lnTo>
                  <a:lnTo>
                    <a:pt x="777214" y="457200"/>
                  </a:lnTo>
                  <a:lnTo>
                    <a:pt x="1295400" y="457200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457200"/>
                  </a:lnTo>
                  <a:lnTo>
                    <a:pt x="749706" y="457200"/>
                  </a:lnTo>
                  <a:lnTo>
                    <a:pt x="736574" y="472313"/>
                  </a:lnTo>
                  <a:lnTo>
                    <a:pt x="1369199" y="1019873"/>
                  </a:lnTo>
                  <a:lnTo>
                    <a:pt x="1344295" y="1048639"/>
                  </a:lnTo>
                  <a:lnTo>
                    <a:pt x="1468120" y="108026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20" y="2356104"/>
              <a:ext cx="1295400" cy="457200"/>
            </a:xfrm>
            <a:custGeom>
              <a:avLst/>
              <a:gdLst/>
              <a:ahLst/>
              <a:cxnLst/>
              <a:rect l="l" t="t" r="r" b="b"/>
              <a:pathLst>
                <a:path w="1295400" h="457200">
                  <a:moveTo>
                    <a:pt x="0" y="457200"/>
                  </a:moveTo>
                  <a:lnTo>
                    <a:pt x="1295400" y="457200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45186" y="2420239"/>
            <a:ext cx="1021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ARQUIVOS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75994" y="3611117"/>
            <a:ext cx="6156960" cy="1049020"/>
          </a:xfrm>
          <a:custGeom>
            <a:avLst/>
            <a:gdLst/>
            <a:ahLst/>
            <a:cxnLst/>
            <a:rect l="l" t="t" r="r" b="b"/>
            <a:pathLst>
              <a:path w="6156959" h="1049020">
                <a:moveTo>
                  <a:pt x="0" y="1048511"/>
                </a:moveTo>
                <a:lnTo>
                  <a:pt x="6156959" y="1048511"/>
                </a:lnTo>
                <a:lnTo>
                  <a:pt x="6156959" y="0"/>
                </a:lnTo>
                <a:lnTo>
                  <a:pt x="0" y="0"/>
                </a:lnTo>
                <a:lnTo>
                  <a:pt x="0" y="1048511"/>
                </a:lnTo>
                <a:close/>
              </a:path>
            </a:pathLst>
          </a:custGeom>
          <a:ln w="1981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9825" y="220726"/>
            <a:ext cx="4323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latin typeface="Arial"/>
                <a:cs typeface="Arial"/>
              </a:rPr>
              <a:t>Commits </a:t>
            </a:r>
            <a:r>
              <a:rPr sz="3000" dirty="0"/>
              <a:t>do</a:t>
            </a:r>
            <a:r>
              <a:rPr sz="3000" spc="-20" dirty="0"/>
              <a:t> </a:t>
            </a:r>
            <a:r>
              <a:rPr sz="3000" spc="-5" dirty="0"/>
              <a:t>repositório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914398"/>
            <a:ext cx="9144000" cy="4201795"/>
            <a:chOff x="0" y="914398"/>
            <a:chExt cx="9144000" cy="4201795"/>
          </a:xfrm>
        </p:grpSpPr>
        <p:sp>
          <p:nvSpPr>
            <p:cNvPr id="4" name="object 4"/>
            <p:cNvSpPr/>
            <p:nvPr/>
          </p:nvSpPr>
          <p:spPr>
            <a:xfrm>
              <a:off x="0" y="914398"/>
              <a:ext cx="9144000" cy="42016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76755" y="2775203"/>
              <a:ext cx="1440180" cy="502920"/>
            </a:xfrm>
            <a:custGeom>
              <a:avLst/>
              <a:gdLst/>
              <a:ahLst/>
              <a:cxnLst/>
              <a:rect l="l" t="t" r="r" b="b"/>
              <a:pathLst>
                <a:path w="1440180" h="502920">
                  <a:moveTo>
                    <a:pt x="0" y="502919"/>
                  </a:moveTo>
                  <a:lnTo>
                    <a:pt x="1440180" y="502919"/>
                  </a:lnTo>
                  <a:lnTo>
                    <a:pt x="1440180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4895" y="250952"/>
            <a:ext cx="44507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latin typeface="Arial"/>
                <a:cs typeface="Arial"/>
              </a:rPr>
              <a:t>Commits </a:t>
            </a:r>
            <a:r>
              <a:rPr sz="3000" dirty="0"/>
              <a:t>do</a:t>
            </a:r>
            <a:r>
              <a:rPr sz="3000" spc="-15" dirty="0"/>
              <a:t> </a:t>
            </a:r>
            <a:r>
              <a:rPr sz="3000" spc="-5" dirty="0"/>
              <a:t>Repositório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778" y="899159"/>
            <a:ext cx="9135110" cy="4244340"/>
            <a:chOff x="-1778" y="899159"/>
            <a:chExt cx="9135110" cy="4244340"/>
          </a:xfrm>
        </p:grpSpPr>
        <p:sp>
          <p:nvSpPr>
            <p:cNvPr id="4" name="object 4"/>
            <p:cNvSpPr/>
            <p:nvPr/>
          </p:nvSpPr>
          <p:spPr>
            <a:xfrm>
              <a:off x="1476755" y="2775204"/>
              <a:ext cx="1440180" cy="502920"/>
            </a:xfrm>
            <a:custGeom>
              <a:avLst/>
              <a:gdLst/>
              <a:ahLst/>
              <a:cxnLst/>
              <a:rect l="l" t="t" r="r" b="b"/>
              <a:pathLst>
                <a:path w="1440180" h="502920">
                  <a:moveTo>
                    <a:pt x="0" y="502919"/>
                  </a:moveTo>
                  <a:lnTo>
                    <a:pt x="1440180" y="502919"/>
                  </a:lnTo>
                  <a:lnTo>
                    <a:pt x="1440180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99159"/>
              <a:ext cx="9133332" cy="42443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" y="3537216"/>
              <a:ext cx="1473200" cy="1150620"/>
            </a:xfrm>
            <a:custGeom>
              <a:avLst/>
              <a:gdLst/>
              <a:ahLst/>
              <a:cxnLst/>
              <a:rect l="l" t="t" r="r" b="b"/>
              <a:pathLst>
                <a:path w="1473200" h="1150620">
                  <a:moveTo>
                    <a:pt x="1472819" y="317741"/>
                  </a:moveTo>
                  <a:lnTo>
                    <a:pt x="1352677" y="361188"/>
                  </a:lnTo>
                  <a:lnTo>
                    <a:pt x="1380223" y="387400"/>
                  </a:lnTo>
                  <a:lnTo>
                    <a:pt x="1295400" y="476618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1150607"/>
                  </a:lnTo>
                  <a:lnTo>
                    <a:pt x="1295400" y="1150607"/>
                  </a:lnTo>
                  <a:lnTo>
                    <a:pt x="1295400" y="531977"/>
                  </a:lnTo>
                  <a:lnTo>
                    <a:pt x="1407871" y="413702"/>
                  </a:lnTo>
                  <a:lnTo>
                    <a:pt x="1435481" y="439953"/>
                  </a:lnTo>
                  <a:lnTo>
                    <a:pt x="1455737" y="373634"/>
                  </a:lnTo>
                  <a:lnTo>
                    <a:pt x="1472819" y="31774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1" y="3537204"/>
              <a:ext cx="1295400" cy="1150620"/>
            </a:xfrm>
            <a:custGeom>
              <a:avLst/>
              <a:gdLst/>
              <a:ahLst/>
              <a:cxnLst/>
              <a:rect l="l" t="t" r="r" b="b"/>
              <a:pathLst>
                <a:path w="1295400" h="1150620">
                  <a:moveTo>
                    <a:pt x="0" y="1150620"/>
                  </a:moveTo>
                  <a:lnTo>
                    <a:pt x="1295400" y="1150620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1150620"/>
                  </a:lnTo>
                  <a:close/>
                </a:path>
              </a:pathLst>
            </a:custGeom>
            <a:ln w="1219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2138" y="3536950"/>
            <a:ext cx="10198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NOME DO  COMMIT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 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QUEM  ENVIOU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58228" y="1485900"/>
            <a:ext cx="1560830" cy="66040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40640" rIns="0" bIns="0" rtlCol="0">
            <a:spAutoFit/>
          </a:bodyPr>
          <a:lstStyle/>
          <a:p>
            <a:pPr marL="220979" marR="213360" indent="17780">
              <a:lnSpc>
                <a:spcPct val="100000"/>
              </a:lnSpc>
              <a:spcBef>
                <a:spcPts val="32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VISUALIZAR 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ANÇAS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277" y="1008633"/>
            <a:ext cx="7762875" cy="2019300"/>
            <a:chOff x="65277" y="1008633"/>
            <a:chExt cx="7762875" cy="2019300"/>
          </a:xfrm>
        </p:grpSpPr>
        <p:sp>
          <p:nvSpPr>
            <p:cNvPr id="11" name="object 11"/>
            <p:cNvSpPr/>
            <p:nvPr/>
          </p:nvSpPr>
          <p:spPr>
            <a:xfrm>
              <a:off x="71628" y="1014983"/>
              <a:ext cx="7756525" cy="2012950"/>
            </a:xfrm>
            <a:custGeom>
              <a:avLst/>
              <a:gdLst/>
              <a:ahLst/>
              <a:cxnLst/>
              <a:rect l="l" t="t" r="r" b="b"/>
              <a:pathLst>
                <a:path w="7756525" h="2012950">
                  <a:moveTo>
                    <a:pt x="1691627" y="0"/>
                  </a:moveTo>
                  <a:lnTo>
                    <a:pt x="0" y="0"/>
                  </a:lnTo>
                  <a:lnTo>
                    <a:pt x="0" y="688848"/>
                  </a:lnTo>
                  <a:lnTo>
                    <a:pt x="454075" y="688848"/>
                  </a:lnTo>
                  <a:lnTo>
                    <a:pt x="444373" y="698373"/>
                  </a:lnTo>
                  <a:lnTo>
                    <a:pt x="1048537" y="1313738"/>
                  </a:lnTo>
                  <a:lnTo>
                    <a:pt x="1021321" y="1340485"/>
                  </a:lnTo>
                  <a:lnTo>
                    <a:pt x="1142174" y="1381887"/>
                  </a:lnTo>
                  <a:lnTo>
                    <a:pt x="1124508" y="1327277"/>
                  </a:lnTo>
                  <a:lnTo>
                    <a:pt x="1102880" y="1260348"/>
                  </a:lnTo>
                  <a:lnTo>
                    <a:pt x="1075715" y="1287043"/>
                  </a:lnTo>
                  <a:lnTo>
                    <a:pt x="488378" y="688848"/>
                  </a:lnTo>
                  <a:lnTo>
                    <a:pt x="1691627" y="688848"/>
                  </a:lnTo>
                  <a:lnTo>
                    <a:pt x="1691627" y="0"/>
                  </a:lnTo>
                  <a:close/>
                </a:path>
                <a:path w="7756525" h="2012950">
                  <a:moveTo>
                    <a:pt x="7756525" y="1136650"/>
                  </a:moveTo>
                  <a:lnTo>
                    <a:pt x="7725791" y="1114298"/>
                  </a:lnTo>
                  <a:lnTo>
                    <a:pt x="7145439" y="1909318"/>
                  </a:lnTo>
                  <a:lnTo>
                    <a:pt x="7114667" y="1886839"/>
                  </a:lnTo>
                  <a:lnTo>
                    <a:pt x="7093458" y="2012823"/>
                  </a:lnTo>
                  <a:lnTo>
                    <a:pt x="7206996" y="1954276"/>
                  </a:lnTo>
                  <a:lnTo>
                    <a:pt x="7197255" y="1947164"/>
                  </a:lnTo>
                  <a:lnTo>
                    <a:pt x="7176186" y="1931784"/>
                  </a:lnTo>
                  <a:lnTo>
                    <a:pt x="7756525" y="11366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627" y="1014983"/>
              <a:ext cx="1691639" cy="688975"/>
            </a:xfrm>
            <a:custGeom>
              <a:avLst/>
              <a:gdLst/>
              <a:ahLst/>
              <a:cxnLst/>
              <a:rect l="l" t="t" r="r" b="b"/>
              <a:pathLst>
                <a:path w="1691639" h="688975">
                  <a:moveTo>
                    <a:pt x="0" y="688848"/>
                  </a:moveTo>
                  <a:lnTo>
                    <a:pt x="1691639" y="688848"/>
                  </a:lnTo>
                  <a:lnTo>
                    <a:pt x="1691639" y="0"/>
                  </a:lnTo>
                  <a:lnTo>
                    <a:pt x="0" y="0"/>
                  </a:lnTo>
                  <a:lnTo>
                    <a:pt x="0" y="688848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21081" y="1057147"/>
            <a:ext cx="1395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 marR="5080" indent="-20447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QUAL</a:t>
            </a:r>
            <a:r>
              <a:rPr sz="180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BRANCH  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FAZ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PARTE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26709" y="3015107"/>
            <a:ext cx="662305" cy="777875"/>
          </a:xfrm>
          <a:custGeom>
            <a:avLst/>
            <a:gdLst/>
            <a:ahLst/>
            <a:cxnLst/>
            <a:rect l="l" t="t" r="r" b="b"/>
            <a:pathLst>
              <a:path w="662304" h="777875">
                <a:moveTo>
                  <a:pt x="573948" y="702533"/>
                </a:moveTo>
                <a:lnTo>
                  <a:pt x="544829" y="727202"/>
                </a:lnTo>
                <a:lnTo>
                  <a:pt x="662305" y="777494"/>
                </a:lnTo>
                <a:lnTo>
                  <a:pt x="647593" y="717042"/>
                </a:lnTo>
                <a:lnTo>
                  <a:pt x="586232" y="717042"/>
                </a:lnTo>
                <a:lnTo>
                  <a:pt x="573948" y="702533"/>
                </a:lnTo>
                <a:close/>
              </a:path>
              <a:path w="662304" h="777875">
                <a:moveTo>
                  <a:pt x="602970" y="677947"/>
                </a:moveTo>
                <a:lnTo>
                  <a:pt x="573948" y="702533"/>
                </a:lnTo>
                <a:lnTo>
                  <a:pt x="586232" y="717042"/>
                </a:lnTo>
                <a:lnTo>
                  <a:pt x="615314" y="692531"/>
                </a:lnTo>
                <a:lnTo>
                  <a:pt x="602970" y="677947"/>
                </a:lnTo>
                <a:close/>
              </a:path>
              <a:path w="662304" h="777875">
                <a:moveTo>
                  <a:pt x="632079" y="653288"/>
                </a:moveTo>
                <a:lnTo>
                  <a:pt x="602970" y="677947"/>
                </a:lnTo>
                <a:lnTo>
                  <a:pt x="615314" y="692531"/>
                </a:lnTo>
                <a:lnTo>
                  <a:pt x="586232" y="717042"/>
                </a:lnTo>
                <a:lnTo>
                  <a:pt x="647593" y="717042"/>
                </a:lnTo>
                <a:lnTo>
                  <a:pt x="632079" y="653288"/>
                </a:lnTo>
                <a:close/>
              </a:path>
              <a:path w="662304" h="777875">
                <a:moveTo>
                  <a:pt x="29082" y="0"/>
                </a:moveTo>
                <a:lnTo>
                  <a:pt x="0" y="24637"/>
                </a:lnTo>
                <a:lnTo>
                  <a:pt x="573948" y="702533"/>
                </a:lnTo>
                <a:lnTo>
                  <a:pt x="602970" y="677947"/>
                </a:lnTo>
                <a:lnTo>
                  <a:pt x="2908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585715" y="2371344"/>
            <a:ext cx="1559560" cy="66167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42545" rIns="0" bIns="0" rtlCol="0">
            <a:spAutoFit/>
          </a:bodyPr>
          <a:lstStyle/>
          <a:p>
            <a:pPr marL="364490" marR="337820" indent="-18415">
              <a:lnSpc>
                <a:spcPct val="100000"/>
              </a:lnSpc>
              <a:spcBef>
                <a:spcPts val="335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HASH</a:t>
            </a:r>
            <a:r>
              <a:rPr sz="18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DO  COMMIT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3283" y="286969"/>
            <a:ext cx="639381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Visualizando </a:t>
            </a:r>
            <a:r>
              <a:rPr sz="3000" dirty="0"/>
              <a:t>mudanças do</a:t>
            </a:r>
            <a:r>
              <a:rPr sz="3000" spc="-80" dirty="0"/>
              <a:t> </a:t>
            </a:r>
            <a:r>
              <a:rPr sz="3000" dirty="0"/>
              <a:t>arquivo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1195828" y="987552"/>
            <a:ext cx="7539990" cy="3968750"/>
            <a:chOff x="1195828" y="987552"/>
            <a:chExt cx="7539990" cy="3968750"/>
          </a:xfrm>
        </p:grpSpPr>
        <p:sp>
          <p:nvSpPr>
            <p:cNvPr id="4" name="object 4"/>
            <p:cNvSpPr/>
            <p:nvPr/>
          </p:nvSpPr>
          <p:spPr>
            <a:xfrm>
              <a:off x="1195828" y="987552"/>
              <a:ext cx="7539739" cy="39684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20618" y="2174112"/>
              <a:ext cx="1201420" cy="561340"/>
            </a:xfrm>
            <a:custGeom>
              <a:avLst/>
              <a:gdLst/>
              <a:ahLst/>
              <a:cxnLst/>
              <a:rect l="l" t="t" r="r" b="b"/>
              <a:pathLst>
                <a:path w="1201420" h="561339">
                  <a:moveTo>
                    <a:pt x="1085088" y="36322"/>
                  </a:moveTo>
                  <a:lnTo>
                    <a:pt x="1073912" y="0"/>
                  </a:lnTo>
                  <a:lnTo>
                    <a:pt x="103492" y="301078"/>
                  </a:lnTo>
                  <a:lnTo>
                    <a:pt x="92202" y="264668"/>
                  </a:lnTo>
                  <a:lnTo>
                    <a:pt x="0" y="353060"/>
                  </a:lnTo>
                  <a:lnTo>
                    <a:pt x="126111" y="373888"/>
                  </a:lnTo>
                  <a:lnTo>
                    <a:pt x="116522" y="343027"/>
                  </a:lnTo>
                  <a:lnTo>
                    <a:pt x="114782" y="337400"/>
                  </a:lnTo>
                  <a:lnTo>
                    <a:pt x="1085088" y="36322"/>
                  </a:lnTo>
                  <a:close/>
                </a:path>
                <a:path w="1201420" h="561339">
                  <a:moveTo>
                    <a:pt x="1200912" y="223774"/>
                  </a:moveTo>
                  <a:lnTo>
                    <a:pt x="1189736" y="187452"/>
                  </a:lnTo>
                  <a:lnTo>
                    <a:pt x="219316" y="488530"/>
                  </a:lnTo>
                  <a:lnTo>
                    <a:pt x="208026" y="452120"/>
                  </a:lnTo>
                  <a:lnTo>
                    <a:pt x="115824" y="540512"/>
                  </a:lnTo>
                  <a:lnTo>
                    <a:pt x="241935" y="561340"/>
                  </a:lnTo>
                  <a:lnTo>
                    <a:pt x="232346" y="530479"/>
                  </a:lnTo>
                  <a:lnTo>
                    <a:pt x="230606" y="524852"/>
                  </a:lnTo>
                  <a:lnTo>
                    <a:pt x="1200912" y="2237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20767" y="2229611"/>
            <a:ext cx="2441575" cy="32512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8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LINHAS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ADICIONADAS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43400" y="1871472"/>
            <a:ext cx="2443480" cy="326390"/>
            <a:chOff x="4343400" y="1871472"/>
            <a:chExt cx="2443480" cy="326390"/>
          </a:xfrm>
        </p:grpSpPr>
        <p:sp>
          <p:nvSpPr>
            <p:cNvPr id="8" name="object 8"/>
            <p:cNvSpPr/>
            <p:nvPr/>
          </p:nvSpPr>
          <p:spPr>
            <a:xfrm>
              <a:off x="4349495" y="1877568"/>
              <a:ext cx="2430780" cy="314325"/>
            </a:xfrm>
            <a:custGeom>
              <a:avLst/>
              <a:gdLst/>
              <a:ahLst/>
              <a:cxnLst/>
              <a:rect l="l" t="t" r="r" b="b"/>
              <a:pathLst>
                <a:path w="2430779" h="314325">
                  <a:moveTo>
                    <a:pt x="2430779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2430779" y="313943"/>
                  </a:lnTo>
                  <a:lnTo>
                    <a:pt x="243077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49495" y="1877568"/>
              <a:ext cx="2430780" cy="314325"/>
            </a:xfrm>
            <a:custGeom>
              <a:avLst/>
              <a:gdLst/>
              <a:ahLst/>
              <a:cxnLst/>
              <a:rect l="l" t="t" r="r" b="b"/>
              <a:pathLst>
                <a:path w="2430779" h="314325">
                  <a:moveTo>
                    <a:pt x="0" y="313943"/>
                  </a:moveTo>
                  <a:lnTo>
                    <a:pt x="2430779" y="313943"/>
                  </a:lnTo>
                  <a:lnTo>
                    <a:pt x="2430779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615688" y="1869389"/>
            <a:ext cx="1898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LINHAS</a:t>
            </a:r>
            <a:r>
              <a:rPr sz="18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REMOVIDAS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7850" y="779779"/>
            <a:ext cx="5661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2A3990"/>
                </a:solidFill>
                <a:latin typeface="Arial"/>
                <a:cs typeface="Arial"/>
              </a:rPr>
              <a:t>Compartilhando e atualizando</a:t>
            </a:r>
            <a:r>
              <a:rPr sz="2400" b="1" spc="-15" dirty="0">
                <a:solidFill>
                  <a:srgbClr val="2A399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A3990"/>
                </a:solidFill>
                <a:latin typeface="Arial"/>
                <a:cs typeface="Arial"/>
              </a:rPr>
              <a:t>projetos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267" y="74802"/>
            <a:ext cx="34486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Comandos</a:t>
            </a:r>
            <a:r>
              <a:rPr spc="-60" dirty="0"/>
              <a:t> </a:t>
            </a:r>
            <a:r>
              <a:rPr dirty="0"/>
              <a:t>Básicos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8891" y="1491996"/>
            <a:ext cx="8542020" cy="115062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233679" marR="396240" algn="just">
              <a:lnSpc>
                <a:spcPct val="100000"/>
              </a:lnSpc>
              <a:spcBef>
                <a:spcPts val="670"/>
              </a:spcBef>
            </a:pPr>
            <a:r>
              <a:rPr sz="2000" b="1" spc="-40" dirty="0">
                <a:latin typeface="Arial"/>
                <a:cs typeface="Arial"/>
              </a:rPr>
              <a:t>TAREFA </a:t>
            </a:r>
            <a:r>
              <a:rPr sz="2000" b="1" dirty="0">
                <a:latin typeface="Arial"/>
                <a:cs typeface="Arial"/>
              </a:rPr>
              <a:t>1: Copie todo o conteúdo do repositório </a:t>
            </a:r>
            <a:r>
              <a:rPr sz="2000" b="1" spc="-5" dirty="0">
                <a:latin typeface="Arial"/>
                <a:cs typeface="Arial"/>
              </a:rPr>
              <a:t>minimax </a:t>
            </a:r>
            <a:r>
              <a:rPr sz="2000" b="1" dirty="0">
                <a:latin typeface="Arial"/>
                <a:cs typeface="Arial"/>
              </a:rPr>
              <a:t>que</a:t>
            </a:r>
            <a:r>
              <a:rPr sz="2000" b="1" spc="-1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foi  clonado no </a:t>
            </a:r>
            <a:r>
              <a:rPr sz="2000" b="1" spc="-5" dirty="0">
                <a:latin typeface="Arial"/>
                <a:cs typeface="Arial"/>
              </a:rPr>
              <a:t>início </a:t>
            </a:r>
            <a:r>
              <a:rPr sz="2000" b="1" dirty="0">
                <a:latin typeface="Arial"/>
                <a:cs typeface="Arial"/>
              </a:rPr>
              <a:t>e coloque nesse seu </a:t>
            </a:r>
            <a:r>
              <a:rPr sz="2000" b="1" spc="-5" dirty="0">
                <a:latin typeface="Arial"/>
                <a:cs typeface="Arial"/>
              </a:rPr>
              <a:t>novo </a:t>
            </a:r>
            <a:r>
              <a:rPr sz="2000" b="1" dirty="0">
                <a:latin typeface="Arial"/>
                <a:cs typeface="Arial"/>
              </a:rPr>
              <a:t>repositório,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exceto o 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arquivo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README.md</a:t>
            </a:r>
            <a:r>
              <a:rPr sz="2000" b="1" dirty="0">
                <a:latin typeface="Arial"/>
                <a:cs typeface="Arial"/>
              </a:rPr>
              <a:t>. Suba-o para o repositório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remoto.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8891" y="3076955"/>
            <a:ext cx="8542020" cy="115062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233679" marR="340360">
              <a:lnSpc>
                <a:spcPct val="100000"/>
              </a:lnSpc>
              <a:spcBef>
                <a:spcPts val="670"/>
              </a:spcBef>
            </a:pPr>
            <a:r>
              <a:rPr sz="2000" b="1" spc="-40" dirty="0">
                <a:latin typeface="Arial"/>
                <a:cs typeface="Arial"/>
              </a:rPr>
              <a:t>TAREFA </a:t>
            </a:r>
            <a:r>
              <a:rPr sz="2000" b="1" dirty="0">
                <a:latin typeface="Arial"/>
                <a:cs typeface="Arial"/>
              </a:rPr>
              <a:t>2: Edite o </a:t>
            </a:r>
            <a:r>
              <a:rPr sz="2000" b="1" spc="-5" dirty="0">
                <a:latin typeface="Arial"/>
                <a:cs typeface="Arial"/>
              </a:rPr>
              <a:t>arquivo </a:t>
            </a:r>
            <a:r>
              <a:rPr sz="2000" b="1" dirty="0">
                <a:latin typeface="Arial"/>
                <a:cs typeface="Arial"/>
              </a:rPr>
              <a:t>README.md pela interface do GitHub  </a:t>
            </a:r>
            <a:r>
              <a:rPr sz="2000" b="1" spc="-5" dirty="0">
                <a:latin typeface="Arial"/>
                <a:cs typeface="Arial"/>
              </a:rPr>
              <a:t>removendo </a:t>
            </a:r>
            <a:r>
              <a:rPr sz="2000" b="1" dirty="0">
                <a:latin typeface="Arial"/>
                <a:cs typeface="Arial"/>
              </a:rPr>
              <a:t>seu conteúdo e colocando: “Sistema </a:t>
            </a:r>
            <a:r>
              <a:rPr sz="2000" b="1" spc="-5" dirty="0">
                <a:latin typeface="Arial"/>
                <a:cs typeface="Arial"/>
              </a:rPr>
              <a:t>desenvolvido </a:t>
            </a:r>
            <a:r>
              <a:rPr sz="2000" b="1" dirty="0">
                <a:latin typeface="Arial"/>
                <a:cs typeface="Arial"/>
              </a:rPr>
              <a:t>na  </a:t>
            </a:r>
            <a:r>
              <a:rPr sz="2000" b="1" spc="-5" dirty="0">
                <a:latin typeface="Arial"/>
                <a:cs typeface="Arial"/>
              </a:rPr>
              <a:t>disciplina </a:t>
            </a:r>
            <a:r>
              <a:rPr sz="2000" b="1" dirty="0">
                <a:latin typeface="Arial"/>
                <a:cs typeface="Arial"/>
              </a:rPr>
              <a:t>de práticas de computação</a:t>
            </a:r>
            <a:r>
              <a:rPr sz="2000" b="1" spc="-114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I”.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7850" y="779779"/>
            <a:ext cx="5661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2A3990"/>
                </a:solidFill>
                <a:latin typeface="Arial"/>
                <a:cs typeface="Arial"/>
              </a:rPr>
              <a:t>Compartilhando e atualizando</a:t>
            </a:r>
            <a:r>
              <a:rPr sz="2400" b="1" spc="-15" dirty="0">
                <a:solidFill>
                  <a:srgbClr val="2A399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A3990"/>
                </a:solidFill>
                <a:latin typeface="Arial"/>
                <a:cs typeface="Arial"/>
              </a:rPr>
              <a:t>projetos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267" y="74802"/>
            <a:ext cx="34486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Comandos</a:t>
            </a:r>
            <a:r>
              <a:rPr spc="-60" dirty="0"/>
              <a:t> </a:t>
            </a:r>
            <a:r>
              <a:rPr dirty="0"/>
              <a:t>Básicos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8891" y="1491996"/>
            <a:ext cx="8542020" cy="259270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576580" indent="-343535">
              <a:lnSpc>
                <a:spcPct val="100000"/>
              </a:lnSpc>
              <a:spcBef>
                <a:spcPts val="670"/>
              </a:spcBef>
              <a:buClr>
                <a:srgbClr val="434343"/>
              </a:buClr>
              <a:buSzPct val="80000"/>
              <a:buChar char="•"/>
              <a:tabLst>
                <a:tab pos="576580" algn="l"/>
                <a:tab pos="577215" algn="l"/>
              </a:tabLst>
            </a:pPr>
            <a:r>
              <a:rPr sz="2000" spc="-5" dirty="0">
                <a:latin typeface="Arial"/>
                <a:cs typeface="Arial"/>
              </a:rPr>
              <a:t>git </a:t>
            </a:r>
            <a:r>
              <a:rPr sz="2000" dirty="0">
                <a:latin typeface="Arial"/>
                <a:cs typeface="Arial"/>
              </a:rPr>
              <a:t>pull origin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master</a:t>
            </a:r>
            <a:endParaRPr sz="2000">
              <a:latin typeface="Arial"/>
              <a:cs typeface="Arial"/>
            </a:endParaRPr>
          </a:p>
          <a:p>
            <a:pPr marL="233679" marR="1882775">
              <a:lnSpc>
                <a:spcPct val="100000"/>
              </a:lnSpc>
            </a:pP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Comando para trazer todas as modificações do </a:t>
            </a:r>
            <a:r>
              <a:rPr sz="2000" i="1" spc="-5" dirty="0">
                <a:solidFill>
                  <a:srgbClr val="00AF50"/>
                </a:solidFill>
                <a:latin typeface="Arial"/>
                <a:cs typeface="Arial"/>
              </a:rPr>
              <a:t>ramo 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armazenado </a:t>
            </a:r>
            <a:r>
              <a:rPr sz="2000" i="1" spc="-5" dirty="0">
                <a:solidFill>
                  <a:srgbClr val="00AF50"/>
                </a:solidFill>
                <a:latin typeface="Arial"/>
                <a:cs typeface="Arial"/>
              </a:rPr>
              <a:t>remotamente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origin e </a:t>
            </a:r>
            <a:r>
              <a:rPr sz="2000" i="1" spc="-5" dirty="0">
                <a:solidFill>
                  <a:srgbClr val="00AF50"/>
                </a:solidFill>
                <a:latin typeface="Arial"/>
                <a:cs typeface="Arial"/>
              </a:rPr>
              <a:t>mescla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ao </a:t>
            </a:r>
            <a:r>
              <a:rPr sz="2000" i="1" spc="-5" dirty="0">
                <a:solidFill>
                  <a:srgbClr val="00AF50"/>
                </a:solidFill>
                <a:latin typeface="Arial"/>
                <a:cs typeface="Arial"/>
              </a:rPr>
              <a:t>ramo</a:t>
            </a:r>
            <a:r>
              <a:rPr sz="2000" i="1" spc="-8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00AF50"/>
                </a:solidFill>
                <a:latin typeface="Arial"/>
                <a:cs typeface="Arial"/>
              </a:rPr>
              <a:t>local.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Arial"/>
              <a:cs typeface="Arial"/>
            </a:endParaRPr>
          </a:p>
          <a:p>
            <a:pPr marL="233679">
              <a:lnSpc>
                <a:spcPct val="100000"/>
              </a:lnSpc>
            </a:pP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pull </a:t>
            </a:r>
            <a:r>
              <a:rPr sz="2000" spc="-5" dirty="0">
                <a:latin typeface="Carlito"/>
                <a:cs typeface="Carlito"/>
              </a:rPr>
              <a:t>origin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master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Carlito"/>
              <a:cs typeface="Carlito"/>
            </a:endParaRPr>
          </a:p>
          <a:p>
            <a:pPr marL="233679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Complete inserindo usuário e senha do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github.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80853" y="1563624"/>
            <a:ext cx="770894" cy="2447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096" y="779779"/>
            <a:ext cx="8043545" cy="2406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7085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2A3990"/>
                </a:solidFill>
                <a:latin typeface="Arial"/>
                <a:cs typeface="Arial"/>
              </a:rPr>
              <a:t>Trabalho </a:t>
            </a:r>
            <a:r>
              <a:rPr sz="2400" b="1" spc="-5" dirty="0">
                <a:solidFill>
                  <a:srgbClr val="2A3990"/>
                </a:solidFill>
                <a:latin typeface="Arial"/>
                <a:cs typeface="Arial"/>
              </a:rPr>
              <a:t>em equipe </a:t>
            </a:r>
            <a:r>
              <a:rPr sz="2400" b="1" dirty="0">
                <a:solidFill>
                  <a:srgbClr val="2A3990"/>
                </a:solidFill>
                <a:latin typeface="Arial"/>
                <a:cs typeface="Arial"/>
              </a:rPr>
              <a:t>– </a:t>
            </a:r>
            <a:r>
              <a:rPr sz="2400" b="1" spc="-5" dirty="0">
                <a:solidFill>
                  <a:srgbClr val="2A3990"/>
                </a:solidFill>
                <a:latin typeface="Arial"/>
                <a:cs typeface="Arial"/>
              </a:rPr>
              <a:t>Conceito de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pull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request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>
              <a:latin typeface="Arial"/>
              <a:cs typeface="Arial"/>
            </a:endParaRPr>
          </a:p>
          <a:p>
            <a:pPr marL="12700" marR="79946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Na maioria das vezes você não está sozinho no projeto, então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é  necessário aprender o conceito de </a:t>
            </a:r>
            <a:r>
              <a:rPr sz="2000" b="1" i="1" dirty="0">
                <a:latin typeface="Arial"/>
                <a:cs typeface="Arial"/>
              </a:rPr>
              <a:t>pull</a:t>
            </a:r>
            <a:r>
              <a:rPr sz="2000" b="1" i="1" spc="-13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request</a:t>
            </a:r>
            <a:r>
              <a:rPr sz="2000" i="1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buClr>
                <a:srgbClr val="434343"/>
              </a:buClr>
              <a:buSzPct val="80000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"/>
                <a:cs typeface="Arial"/>
              </a:rPr>
              <a:t>É um pedido de incorporação no seu código na </a:t>
            </a:r>
            <a:r>
              <a:rPr sz="2000" b="1" spc="-5" dirty="0">
                <a:latin typeface="Arial"/>
                <a:cs typeface="Arial"/>
              </a:rPr>
              <a:t>árvore </a:t>
            </a:r>
            <a:r>
              <a:rPr sz="2000" b="1" dirty="0">
                <a:latin typeface="Arial"/>
                <a:cs typeface="Arial"/>
              </a:rPr>
              <a:t>principal</a:t>
            </a:r>
            <a:r>
              <a:rPr sz="2000" b="1" spc="-1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do  projeto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(master).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267" y="74802"/>
            <a:ext cx="361124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Conceito</a:t>
            </a:r>
            <a:r>
              <a:rPr spc="-70" dirty="0"/>
              <a:t> </a:t>
            </a:r>
            <a:r>
              <a:rPr dirty="0"/>
              <a:t>Importante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8782" y="272922"/>
            <a:ext cx="272859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/>
              <a:t>Como</a:t>
            </a:r>
            <a:r>
              <a:rPr sz="2700" spc="-55" dirty="0"/>
              <a:t> </a:t>
            </a:r>
            <a:r>
              <a:rPr sz="2700" spc="-5" dirty="0"/>
              <a:t>funciona?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374091" y="1099820"/>
            <a:ext cx="8267700" cy="8801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3695" marR="5080" indent="-341630">
              <a:lnSpc>
                <a:spcPct val="90000"/>
              </a:lnSpc>
              <a:spcBef>
                <a:spcPts val="340"/>
              </a:spcBef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2000" dirty="0">
                <a:latin typeface="Arial"/>
                <a:cs typeface="Arial"/>
              </a:rPr>
              <a:t>Os desenvolvedores podem acessar e </a:t>
            </a:r>
            <a:r>
              <a:rPr sz="2000" b="1" i="1" dirty="0">
                <a:solidFill>
                  <a:srgbClr val="C00000"/>
                </a:solidFill>
                <a:latin typeface="Arial"/>
                <a:cs typeface="Arial"/>
              </a:rPr>
              <a:t>resgatar a </a:t>
            </a:r>
            <a:r>
              <a:rPr sz="2000" b="1" i="1" spc="-5" dirty="0">
                <a:solidFill>
                  <a:srgbClr val="C00000"/>
                </a:solidFill>
                <a:latin typeface="Arial"/>
                <a:cs typeface="Arial"/>
              </a:rPr>
              <a:t>última </a:t>
            </a:r>
            <a:r>
              <a:rPr sz="2000" b="1" i="1" dirty="0">
                <a:solidFill>
                  <a:srgbClr val="C00000"/>
                </a:solidFill>
                <a:latin typeface="Arial"/>
                <a:cs typeface="Arial"/>
              </a:rPr>
              <a:t>versão </a:t>
            </a:r>
            <a:r>
              <a:rPr sz="2000" b="1" i="1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disponível e fazer uma cópia local, na qual poderão trabalhar em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cima  dela e continuar o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desenvolvimento;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5567" y="2196083"/>
            <a:ext cx="6624955" cy="504825"/>
          </a:xfrm>
          <a:prstGeom prst="rect">
            <a:avLst/>
          </a:prstGeom>
          <a:solidFill>
            <a:srgbClr val="44536A"/>
          </a:solidFill>
          <a:ln w="12192">
            <a:solidFill>
              <a:srgbClr val="41709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82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REPOSITÓRIO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36847" y="2572511"/>
            <a:ext cx="228600" cy="1008380"/>
          </a:xfrm>
          <a:custGeom>
            <a:avLst/>
            <a:gdLst/>
            <a:ahLst/>
            <a:cxnLst/>
            <a:rect l="l" t="t" r="r" b="b"/>
            <a:pathLst>
              <a:path w="228600" h="1008379">
                <a:moveTo>
                  <a:pt x="76200" y="779399"/>
                </a:moveTo>
                <a:lnTo>
                  <a:pt x="0" y="779399"/>
                </a:lnTo>
                <a:lnTo>
                  <a:pt x="114300" y="1007999"/>
                </a:lnTo>
                <a:lnTo>
                  <a:pt x="209550" y="817499"/>
                </a:lnTo>
                <a:lnTo>
                  <a:pt x="76200" y="817499"/>
                </a:lnTo>
                <a:lnTo>
                  <a:pt x="76200" y="779399"/>
                </a:lnTo>
                <a:close/>
              </a:path>
              <a:path w="228600" h="1008379">
                <a:moveTo>
                  <a:pt x="152400" y="0"/>
                </a:moveTo>
                <a:lnTo>
                  <a:pt x="76200" y="0"/>
                </a:lnTo>
                <a:lnTo>
                  <a:pt x="76200" y="817499"/>
                </a:lnTo>
                <a:lnTo>
                  <a:pt x="152400" y="817499"/>
                </a:lnTo>
                <a:lnTo>
                  <a:pt x="152400" y="0"/>
                </a:lnTo>
                <a:close/>
              </a:path>
              <a:path w="228600" h="1008379">
                <a:moveTo>
                  <a:pt x="228600" y="779399"/>
                </a:moveTo>
                <a:lnTo>
                  <a:pt x="152400" y="779399"/>
                </a:lnTo>
                <a:lnTo>
                  <a:pt x="152400" y="817499"/>
                </a:lnTo>
                <a:lnTo>
                  <a:pt x="209550" y="817499"/>
                </a:lnTo>
                <a:lnTo>
                  <a:pt x="228600" y="779399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67698" y="3741704"/>
            <a:ext cx="1174296" cy="879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1063" y="544867"/>
            <a:ext cx="8355330" cy="1667510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55244" algn="ctr">
              <a:lnSpc>
                <a:spcPct val="100000"/>
              </a:lnSpc>
              <a:spcBef>
                <a:spcPts val="1650"/>
              </a:spcBef>
            </a:pPr>
            <a:r>
              <a:rPr sz="2400" b="1" spc="-20" dirty="0">
                <a:solidFill>
                  <a:srgbClr val="2A3990"/>
                </a:solidFill>
                <a:latin typeface="Arial"/>
                <a:cs typeface="Arial"/>
              </a:rPr>
              <a:t>Trabalho </a:t>
            </a:r>
            <a:r>
              <a:rPr sz="2400" b="1" spc="-5" dirty="0">
                <a:solidFill>
                  <a:srgbClr val="2A3990"/>
                </a:solidFill>
                <a:latin typeface="Arial"/>
                <a:cs typeface="Arial"/>
              </a:rPr>
              <a:t>em equipe </a:t>
            </a:r>
            <a:r>
              <a:rPr sz="2400" b="1" dirty="0">
                <a:solidFill>
                  <a:srgbClr val="2A3990"/>
                </a:solidFill>
                <a:latin typeface="Arial"/>
                <a:cs typeface="Arial"/>
              </a:rPr>
              <a:t>– </a:t>
            </a:r>
            <a:r>
              <a:rPr sz="2400" b="1" spc="-5" dirty="0">
                <a:solidFill>
                  <a:srgbClr val="2A3990"/>
                </a:solidFill>
                <a:latin typeface="Arial"/>
                <a:cs typeface="Arial"/>
              </a:rPr>
              <a:t>Conceito de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pull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request </a:t>
            </a:r>
            <a:r>
              <a:rPr sz="2400" b="1" spc="-5" dirty="0">
                <a:solidFill>
                  <a:srgbClr val="001F5F"/>
                </a:solidFill>
                <a:latin typeface="Arial"/>
                <a:cs typeface="Arial"/>
              </a:rPr>
              <a:t>e</a:t>
            </a:r>
            <a:r>
              <a:rPr sz="24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branchs</a:t>
            </a:r>
            <a:endParaRPr sz="2400">
              <a:latin typeface="Arial"/>
              <a:cs typeface="Arial"/>
            </a:endParaRPr>
          </a:p>
          <a:p>
            <a:pPr marL="12700" marR="309880" indent="1270" algn="ctr">
              <a:lnSpc>
                <a:spcPct val="100000"/>
              </a:lnSpc>
              <a:spcBef>
                <a:spcPts val="1295"/>
              </a:spcBef>
            </a:pPr>
            <a:r>
              <a:rPr sz="2000" dirty="0">
                <a:latin typeface="Arial"/>
                <a:cs typeface="Arial"/>
              </a:rPr>
              <a:t>Dentro do Git podemos ter vários ramos (</a:t>
            </a:r>
            <a:r>
              <a:rPr sz="2000" i="1" dirty="0">
                <a:latin typeface="Arial"/>
                <a:cs typeface="Arial"/>
              </a:rPr>
              <a:t>branch </a:t>
            </a:r>
            <a:r>
              <a:rPr sz="2000" dirty="0">
                <a:latin typeface="Arial"/>
                <a:cs typeface="Arial"/>
              </a:rPr>
              <a:t>em inglês), onde o  ramo principal e padrão é o </a:t>
            </a:r>
            <a:r>
              <a:rPr sz="2000" b="1" i="1" dirty="0">
                <a:latin typeface="Arial"/>
                <a:cs typeface="Arial"/>
              </a:rPr>
              <a:t>master</a:t>
            </a:r>
            <a:r>
              <a:rPr sz="2000" i="1" dirty="0">
                <a:latin typeface="Arial"/>
                <a:cs typeface="Arial"/>
              </a:rPr>
              <a:t>. </a:t>
            </a:r>
            <a:r>
              <a:rPr sz="2000" dirty="0">
                <a:latin typeface="Arial"/>
                <a:cs typeface="Arial"/>
              </a:rPr>
              <a:t>Raramente um projeto com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muitos  programadores utilizam somente essa branch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master.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267" y="74802"/>
            <a:ext cx="361124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Conceito</a:t>
            </a:r>
            <a:r>
              <a:rPr spc="-70" dirty="0"/>
              <a:t> </a:t>
            </a:r>
            <a:r>
              <a:rPr dirty="0"/>
              <a:t>Importante</a:t>
            </a:r>
          </a:p>
        </p:txBody>
      </p:sp>
      <p:sp>
        <p:nvSpPr>
          <p:cNvPr id="4" name="object 4"/>
          <p:cNvSpPr/>
          <p:nvPr/>
        </p:nvSpPr>
        <p:spPr>
          <a:xfrm>
            <a:off x="1493462" y="2436085"/>
            <a:ext cx="6139520" cy="2606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5961" y="839469"/>
            <a:ext cx="7428865" cy="517525"/>
            <a:chOff x="965961" y="839469"/>
            <a:chExt cx="7428865" cy="517525"/>
          </a:xfrm>
        </p:grpSpPr>
        <p:sp>
          <p:nvSpPr>
            <p:cNvPr id="3" name="object 3"/>
            <p:cNvSpPr/>
            <p:nvPr/>
          </p:nvSpPr>
          <p:spPr>
            <a:xfrm>
              <a:off x="972311" y="845819"/>
              <a:ext cx="7416165" cy="504825"/>
            </a:xfrm>
            <a:custGeom>
              <a:avLst/>
              <a:gdLst/>
              <a:ahLst/>
              <a:cxnLst/>
              <a:rect l="l" t="t" r="r" b="b"/>
              <a:pathLst>
                <a:path w="7416165" h="504825">
                  <a:moveTo>
                    <a:pt x="7415784" y="0"/>
                  </a:moveTo>
                  <a:lnTo>
                    <a:pt x="0" y="0"/>
                  </a:lnTo>
                  <a:lnTo>
                    <a:pt x="0" y="504443"/>
                  </a:lnTo>
                  <a:lnTo>
                    <a:pt x="7415784" y="504443"/>
                  </a:lnTo>
                  <a:lnTo>
                    <a:pt x="741578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2311" y="845819"/>
              <a:ext cx="7416165" cy="504825"/>
            </a:xfrm>
            <a:custGeom>
              <a:avLst/>
              <a:gdLst/>
              <a:ahLst/>
              <a:cxnLst/>
              <a:rect l="l" t="t" r="r" b="b"/>
              <a:pathLst>
                <a:path w="7416165" h="504825">
                  <a:moveTo>
                    <a:pt x="0" y="504443"/>
                  </a:moveTo>
                  <a:lnTo>
                    <a:pt x="7415784" y="504443"/>
                  </a:lnTo>
                  <a:lnTo>
                    <a:pt x="7415784" y="0"/>
                  </a:lnTo>
                  <a:lnTo>
                    <a:pt x="0" y="0"/>
                  </a:lnTo>
                  <a:lnTo>
                    <a:pt x="0" y="504443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36365" y="863295"/>
            <a:ext cx="2491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2800" b="0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800" b="0" spc="-5" dirty="0">
                <a:solidFill>
                  <a:srgbClr val="FFFFFF"/>
                </a:solidFill>
                <a:latin typeface="Arial"/>
                <a:cs typeface="Arial"/>
              </a:rPr>
              <a:t>OSIT</a:t>
            </a:r>
            <a:r>
              <a:rPr sz="2800" b="0" spc="-20" dirty="0">
                <a:solidFill>
                  <a:srgbClr val="FFFFFF"/>
                </a:solidFill>
                <a:latin typeface="Arial"/>
                <a:cs typeface="Arial"/>
              </a:rPr>
              <a:t>Ó</a:t>
            </a:r>
            <a:r>
              <a:rPr sz="2800" b="0" spc="-5" dirty="0">
                <a:solidFill>
                  <a:srgbClr val="FFFFFF"/>
                </a:solidFill>
                <a:latin typeface="Arial"/>
                <a:cs typeface="Arial"/>
              </a:rPr>
              <a:t>RIO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80489" y="1257046"/>
            <a:ext cx="1597660" cy="1021715"/>
            <a:chOff x="1380489" y="1257046"/>
            <a:chExt cx="1597660" cy="1021715"/>
          </a:xfrm>
        </p:grpSpPr>
        <p:sp>
          <p:nvSpPr>
            <p:cNvPr id="7" name="object 7"/>
            <p:cNvSpPr/>
            <p:nvPr/>
          </p:nvSpPr>
          <p:spPr>
            <a:xfrm>
              <a:off x="1386839" y="1263396"/>
              <a:ext cx="1584960" cy="1009015"/>
            </a:xfrm>
            <a:custGeom>
              <a:avLst/>
              <a:gdLst/>
              <a:ahLst/>
              <a:cxnLst/>
              <a:rect l="l" t="t" r="r" b="b"/>
              <a:pathLst>
                <a:path w="1584960" h="1009014">
                  <a:moveTo>
                    <a:pt x="1416811" y="0"/>
                  </a:moveTo>
                  <a:lnTo>
                    <a:pt x="168147" y="0"/>
                  </a:lnTo>
                  <a:lnTo>
                    <a:pt x="123457" y="6008"/>
                  </a:lnTo>
                  <a:lnTo>
                    <a:pt x="83293" y="22963"/>
                  </a:lnTo>
                  <a:lnTo>
                    <a:pt x="49260" y="49260"/>
                  </a:lnTo>
                  <a:lnTo>
                    <a:pt x="22963" y="83293"/>
                  </a:lnTo>
                  <a:lnTo>
                    <a:pt x="6008" y="123457"/>
                  </a:lnTo>
                  <a:lnTo>
                    <a:pt x="0" y="168148"/>
                  </a:lnTo>
                  <a:lnTo>
                    <a:pt x="0" y="840739"/>
                  </a:lnTo>
                  <a:lnTo>
                    <a:pt x="6008" y="885430"/>
                  </a:lnTo>
                  <a:lnTo>
                    <a:pt x="22963" y="925594"/>
                  </a:lnTo>
                  <a:lnTo>
                    <a:pt x="49260" y="959627"/>
                  </a:lnTo>
                  <a:lnTo>
                    <a:pt x="83293" y="985924"/>
                  </a:lnTo>
                  <a:lnTo>
                    <a:pt x="123457" y="1002879"/>
                  </a:lnTo>
                  <a:lnTo>
                    <a:pt x="168147" y="1008887"/>
                  </a:lnTo>
                  <a:lnTo>
                    <a:pt x="1416811" y="1008887"/>
                  </a:lnTo>
                  <a:lnTo>
                    <a:pt x="1461502" y="1002879"/>
                  </a:lnTo>
                  <a:lnTo>
                    <a:pt x="1501666" y="985924"/>
                  </a:lnTo>
                  <a:lnTo>
                    <a:pt x="1535699" y="959627"/>
                  </a:lnTo>
                  <a:lnTo>
                    <a:pt x="1561996" y="925594"/>
                  </a:lnTo>
                  <a:lnTo>
                    <a:pt x="1578951" y="885430"/>
                  </a:lnTo>
                  <a:lnTo>
                    <a:pt x="1584960" y="840739"/>
                  </a:lnTo>
                  <a:lnTo>
                    <a:pt x="1584960" y="168148"/>
                  </a:lnTo>
                  <a:lnTo>
                    <a:pt x="1578951" y="123457"/>
                  </a:lnTo>
                  <a:lnTo>
                    <a:pt x="1561996" y="83293"/>
                  </a:lnTo>
                  <a:lnTo>
                    <a:pt x="1535699" y="49260"/>
                  </a:lnTo>
                  <a:lnTo>
                    <a:pt x="1501666" y="22963"/>
                  </a:lnTo>
                  <a:lnTo>
                    <a:pt x="1461502" y="6008"/>
                  </a:lnTo>
                  <a:lnTo>
                    <a:pt x="1416811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86839" y="1263396"/>
              <a:ext cx="1584960" cy="1009015"/>
            </a:xfrm>
            <a:custGeom>
              <a:avLst/>
              <a:gdLst/>
              <a:ahLst/>
              <a:cxnLst/>
              <a:rect l="l" t="t" r="r" b="b"/>
              <a:pathLst>
                <a:path w="1584960" h="1009014">
                  <a:moveTo>
                    <a:pt x="0" y="168148"/>
                  </a:moveTo>
                  <a:lnTo>
                    <a:pt x="6008" y="123457"/>
                  </a:lnTo>
                  <a:lnTo>
                    <a:pt x="22963" y="83293"/>
                  </a:lnTo>
                  <a:lnTo>
                    <a:pt x="49260" y="49260"/>
                  </a:lnTo>
                  <a:lnTo>
                    <a:pt x="83293" y="22963"/>
                  </a:lnTo>
                  <a:lnTo>
                    <a:pt x="123457" y="6008"/>
                  </a:lnTo>
                  <a:lnTo>
                    <a:pt x="168147" y="0"/>
                  </a:lnTo>
                  <a:lnTo>
                    <a:pt x="1416811" y="0"/>
                  </a:lnTo>
                  <a:lnTo>
                    <a:pt x="1461502" y="6008"/>
                  </a:lnTo>
                  <a:lnTo>
                    <a:pt x="1501666" y="22963"/>
                  </a:lnTo>
                  <a:lnTo>
                    <a:pt x="1535699" y="49260"/>
                  </a:lnTo>
                  <a:lnTo>
                    <a:pt x="1561996" y="83293"/>
                  </a:lnTo>
                  <a:lnTo>
                    <a:pt x="1578951" y="123457"/>
                  </a:lnTo>
                  <a:lnTo>
                    <a:pt x="1584960" y="168148"/>
                  </a:lnTo>
                  <a:lnTo>
                    <a:pt x="1584960" y="840739"/>
                  </a:lnTo>
                  <a:lnTo>
                    <a:pt x="1578951" y="885430"/>
                  </a:lnTo>
                  <a:lnTo>
                    <a:pt x="1561996" y="925594"/>
                  </a:lnTo>
                  <a:lnTo>
                    <a:pt x="1535699" y="959627"/>
                  </a:lnTo>
                  <a:lnTo>
                    <a:pt x="1501666" y="985924"/>
                  </a:lnTo>
                  <a:lnTo>
                    <a:pt x="1461502" y="1002879"/>
                  </a:lnTo>
                  <a:lnTo>
                    <a:pt x="1416811" y="1008887"/>
                  </a:lnTo>
                  <a:lnTo>
                    <a:pt x="168147" y="1008887"/>
                  </a:lnTo>
                  <a:lnTo>
                    <a:pt x="123457" y="1002879"/>
                  </a:lnTo>
                  <a:lnTo>
                    <a:pt x="83293" y="985924"/>
                  </a:lnTo>
                  <a:lnTo>
                    <a:pt x="49260" y="959627"/>
                  </a:lnTo>
                  <a:lnTo>
                    <a:pt x="22963" y="925594"/>
                  </a:lnTo>
                  <a:lnTo>
                    <a:pt x="6008" y="885430"/>
                  </a:lnTo>
                  <a:lnTo>
                    <a:pt x="0" y="840739"/>
                  </a:lnTo>
                  <a:lnTo>
                    <a:pt x="0" y="168148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31391" y="1465834"/>
            <a:ext cx="89661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rlito"/>
                <a:cs typeface="Carlito"/>
              </a:rPr>
              <a:t>PULL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800" b="1" spc="-10" dirty="0">
                <a:latin typeface="Carlito"/>
                <a:cs typeface="Carlito"/>
              </a:rPr>
              <a:t>R</a:t>
            </a:r>
            <a:r>
              <a:rPr sz="1800" b="1" spc="-40" dirty="0">
                <a:latin typeface="Carlito"/>
                <a:cs typeface="Carlito"/>
              </a:rPr>
              <a:t>E</a:t>
            </a:r>
            <a:r>
              <a:rPr sz="1800" b="1" spc="-5" dirty="0">
                <a:latin typeface="Carlito"/>
                <a:cs typeface="Carlito"/>
              </a:rPr>
              <a:t>QU</a:t>
            </a:r>
            <a:r>
              <a:rPr sz="1800" b="1" spc="-20" dirty="0">
                <a:latin typeface="Carlito"/>
                <a:cs typeface="Carlito"/>
              </a:rPr>
              <a:t>E</a:t>
            </a:r>
            <a:r>
              <a:rPr sz="1800" b="1" spc="-15" dirty="0">
                <a:latin typeface="Carlito"/>
                <a:cs typeface="Carlito"/>
              </a:rPr>
              <a:t>S</a:t>
            </a:r>
            <a:r>
              <a:rPr sz="1800" b="1" dirty="0">
                <a:latin typeface="Carlito"/>
                <a:cs typeface="Carlito"/>
              </a:rPr>
              <a:t>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78982" y="1761489"/>
            <a:ext cx="1595120" cy="1021715"/>
            <a:chOff x="6078982" y="1761489"/>
            <a:chExt cx="1595120" cy="1021715"/>
          </a:xfrm>
        </p:grpSpPr>
        <p:sp>
          <p:nvSpPr>
            <p:cNvPr id="11" name="object 11"/>
            <p:cNvSpPr/>
            <p:nvPr/>
          </p:nvSpPr>
          <p:spPr>
            <a:xfrm>
              <a:off x="6085332" y="1767839"/>
              <a:ext cx="1582420" cy="1009015"/>
            </a:xfrm>
            <a:custGeom>
              <a:avLst/>
              <a:gdLst/>
              <a:ahLst/>
              <a:cxnLst/>
              <a:rect l="l" t="t" r="r" b="b"/>
              <a:pathLst>
                <a:path w="1582420" h="1009014">
                  <a:moveTo>
                    <a:pt x="1413764" y="0"/>
                  </a:moveTo>
                  <a:lnTo>
                    <a:pt x="168147" y="0"/>
                  </a:lnTo>
                  <a:lnTo>
                    <a:pt x="123457" y="6008"/>
                  </a:lnTo>
                  <a:lnTo>
                    <a:pt x="83293" y="22963"/>
                  </a:lnTo>
                  <a:lnTo>
                    <a:pt x="49260" y="49260"/>
                  </a:lnTo>
                  <a:lnTo>
                    <a:pt x="22963" y="83293"/>
                  </a:lnTo>
                  <a:lnTo>
                    <a:pt x="6008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8" y="885430"/>
                  </a:lnTo>
                  <a:lnTo>
                    <a:pt x="22963" y="925594"/>
                  </a:lnTo>
                  <a:lnTo>
                    <a:pt x="49260" y="959627"/>
                  </a:lnTo>
                  <a:lnTo>
                    <a:pt x="83293" y="985924"/>
                  </a:lnTo>
                  <a:lnTo>
                    <a:pt x="123457" y="1002879"/>
                  </a:lnTo>
                  <a:lnTo>
                    <a:pt x="168147" y="1008888"/>
                  </a:lnTo>
                  <a:lnTo>
                    <a:pt x="1413764" y="1008888"/>
                  </a:lnTo>
                  <a:lnTo>
                    <a:pt x="1458454" y="1002879"/>
                  </a:lnTo>
                  <a:lnTo>
                    <a:pt x="1498618" y="985924"/>
                  </a:lnTo>
                  <a:lnTo>
                    <a:pt x="1532651" y="959627"/>
                  </a:lnTo>
                  <a:lnTo>
                    <a:pt x="1558948" y="925594"/>
                  </a:lnTo>
                  <a:lnTo>
                    <a:pt x="1575903" y="885430"/>
                  </a:lnTo>
                  <a:lnTo>
                    <a:pt x="1581912" y="840740"/>
                  </a:lnTo>
                  <a:lnTo>
                    <a:pt x="1581912" y="168148"/>
                  </a:lnTo>
                  <a:lnTo>
                    <a:pt x="1575903" y="123457"/>
                  </a:lnTo>
                  <a:lnTo>
                    <a:pt x="1558948" y="83293"/>
                  </a:lnTo>
                  <a:lnTo>
                    <a:pt x="1532651" y="49260"/>
                  </a:lnTo>
                  <a:lnTo>
                    <a:pt x="1498618" y="22963"/>
                  </a:lnTo>
                  <a:lnTo>
                    <a:pt x="1458454" y="6008"/>
                  </a:lnTo>
                  <a:lnTo>
                    <a:pt x="1413764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85332" y="1767839"/>
              <a:ext cx="1582420" cy="1009015"/>
            </a:xfrm>
            <a:custGeom>
              <a:avLst/>
              <a:gdLst/>
              <a:ahLst/>
              <a:cxnLst/>
              <a:rect l="l" t="t" r="r" b="b"/>
              <a:pathLst>
                <a:path w="1582420" h="1009014">
                  <a:moveTo>
                    <a:pt x="0" y="168148"/>
                  </a:moveTo>
                  <a:lnTo>
                    <a:pt x="6008" y="123457"/>
                  </a:lnTo>
                  <a:lnTo>
                    <a:pt x="22963" y="83293"/>
                  </a:lnTo>
                  <a:lnTo>
                    <a:pt x="49260" y="49260"/>
                  </a:lnTo>
                  <a:lnTo>
                    <a:pt x="83293" y="22963"/>
                  </a:lnTo>
                  <a:lnTo>
                    <a:pt x="123457" y="6008"/>
                  </a:lnTo>
                  <a:lnTo>
                    <a:pt x="168147" y="0"/>
                  </a:lnTo>
                  <a:lnTo>
                    <a:pt x="1413764" y="0"/>
                  </a:lnTo>
                  <a:lnTo>
                    <a:pt x="1458454" y="6008"/>
                  </a:lnTo>
                  <a:lnTo>
                    <a:pt x="1498618" y="22963"/>
                  </a:lnTo>
                  <a:lnTo>
                    <a:pt x="1532651" y="49260"/>
                  </a:lnTo>
                  <a:lnTo>
                    <a:pt x="1558948" y="83293"/>
                  </a:lnTo>
                  <a:lnTo>
                    <a:pt x="1575903" y="123457"/>
                  </a:lnTo>
                  <a:lnTo>
                    <a:pt x="1581912" y="168148"/>
                  </a:lnTo>
                  <a:lnTo>
                    <a:pt x="1581912" y="840740"/>
                  </a:lnTo>
                  <a:lnTo>
                    <a:pt x="1575903" y="885430"/>
                  </a:lnTo>
                  <a:lnTo>
                    <a:pt x="1558948" y="925594"/>
                  </a:lnTo>
                  <a:lnTo>
                    <a:pt x="1532651" y="959627"/>
                  </a:lnTo>
                  <a:lnTo>
                    <a:pt x="1498618" y="985924"/>
                  </a:lnTo>
                  <a:lnTo>
                    <a:pt x="1458454" y="1002879"/>
                  </a:lnTo>
                  <a:lnTo>
                    <a:pt x="1413764" y="1008888"/>
                  </a:lnTo>
                  <a:lnTo>
                    <a:pt x="168147" y="1008888"/>
                  </a:lnTo>
                  <a:lnTo>
                    <a:pt x="123457" y="1002879"/>
                  </a:lnTo>
                  <a:lnTo>
                    <a:pt x="83293" y="985924"/>
                  </a:lnTo>
                  <a:lnTo>
                    <a:pt x="49260" y="959627"/>
                  </a:lnTo>
                  <a:lnTo>
                    <a:pt x="22963" y="925594"/>
                  </a:lnTo>
                  <a:lnTo>
                    <a:pt x="6008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29502" y="1970913"/>
            <a:ext cx="89661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256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rlito"/>
                <a:cs typeface="Carlito"/>
              </a:rPr>
              <a:t>PULL  </a:t>
            </a:r>
            <a:r>
              <a:rPr sz="1800" b="1" spc="-10" dirty="0">
                <a:latin typeface="Carlito"/>
                <a:cs typeface="Carlito"/>
              </a:rPr>
              <a:t>R</a:t>
            </a:r>
            <a:r>
              <a:rPr sz="1800" b="1" spc="-40" dirty="0">
                <a:latin typeface="Carlito"/>
                <a:cs typeface="Carlito"/>
              </a:rPr>
              <a:t>E</a:t>
            </a:r>
            <a:r>
              <a:rPr sz="1800" b="1" spc="-5" dirty="0">
                <a:latin typeface="Carlito"/>
                <a:cs typeface="Carlito"/>
              </a:rPr>
              <a:t>QU</a:t>
            </a:r>
            <a:r>
              <a:rPr sz="1800" b="1" spc="-15" dirty="0">
                <a:latin typeface="Carlito"/>
                <a:cs typeface="Carlito"/>
              </a:rPr>
              <a:t>ES</a:t>
            </a:r>
            <a:r>
              <a:rPr sz="1800" b="1" dirty="0">
                <a:latin typeface="Carlito"/>
                <a:cs typeface="Carlito"/>
              </a:rPr>
              <a:t>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628390" y="1761489"/>
            <a:ext cx="1597660" cy="1021715"/>
            <a:chOff x="3628390" y="1761489"/>
            <a:chExt cx="1597660" cy="1021715"/>
          </a:xfrm>
        </p:grpSpPr>
        <p:sp>
          <p:nvSpPr>
            <p:cNvPr id="15" name="object 15"/>
            <p:cNvSpPr/>
            <p:nvPr/>
          </p:nvSpPr>
          <p:spPr>
            <a:xfrm>
              <a:off x="3634740" y="1767839"/>
              <a:ext cx="1584960" cy="1009015"/>
            </a:xfrm>
            <a:custGeom>
              <a:avLst/>
              <a:gdLst/>
              <a:ahLst/>
              <a:cxnLst/>
              <a:rect l="l" t="t" r="r" b="b"/>
              <a:pathLst>
                <a:path w="1584960" h="1009014">
                  <a:moveTo>
                    <a:pt x="1416812" y="0"/>
                  </a:moveTo>
                  <a:lnTo>
                    <a:pt x="168148" y="0"/>
                  </a:lnTo>
                  <a:lnTo>
                    <a:pt x="123457" y="6008"/>
                  </a:lnTo>
                  <a:lnTo>
                    <a:pt x="83293" y="22963"/>
                  </a:lnTo>
                  <a:lnTo>
                    <a:pt x="49260" y="49260"/>
                  </a:lnTo>
                  <a:lnTo>
                    <a:pt x="22963" y="83293"/>
                  </a:lnTo>
                  <a:lnTo>
                    <a:pt x="6008" y="123457"/>
                  </a:lnTo>
                  <a:lnTo>
                    <a:pt x="0" y="168148"/>
                  </a:lnTo>
                  <a:lnTo>
                    <a:pt x="0" y="840740"/>
                  </a:lnTo>
                  <a:lnTo>
                    <a:pt x="6008" y="885430"/>
                  </a:lnTo>
                  <a:lnTo>
                    <a:pt x="22963" y="925594"/>
                  </a:lnTo>
                  <a:lnTo>
                    <a:pt x="49260" y="959627"/>
                  </a:lnTo>
                  <a:lnTo>
                    <a:pt x="83293" y="985924"/>
                  </a:lnTo>
                  <a:lnTo>
                    <a:pt x="123457" y="1002879"/>
                  </a:lnTo>
                  <a:lnTo>
                    <a:pt x="168148" y="1008888"/>
                  </a:lnTo>
                  <a:lnTo>
                    <a:pt x="1416812" y="1008888"/>
                  </a:lnTo>
                  <a:lnTo>
                    <a:pt x="1461502" y="1002879"/>
                  </a:lnTo>
                  <a:lnTo>
                    <a:pt x="1501666" y="985924"/>
                  </a:lnTo>
                  <a:lnTo>
                    <a:pt x="1535699" y="959627"/>
                  </a:lnTo>
                  <a:lnTo>
                    <a:pt x="1561996" y="925594"/>
                  </a:lnTo>
                  <a:lnTo>
                    <a:pt x="1578951" y="885430"/>
                  </a:lnTo>
                  <a:lnTo>
                    <a:pt x="1584960" y="840740"/>
                  </a:lnTo>
                  <a:lnTo>
                    <a:pt x="1584960" y="168148"/>
                  </a:lnTo>
                  <a:lnTo>
                    <a:pt x="1578951" y="123457"/>
                  </a:lnTo>
                  <a:lnTo>
                    <a:pt x="1561996" y="83293"/>
                  </a:lnTo>
                  <a:lnTo>
                    <a:pt x="1535699" y="49260"/>
                  </a:lnTo>
                  <a:lnTo>
                    <a:pt x="1501666" y="22963"/>
                  </a:lnTo>
                  <a:lnTo>
                    <a:pt x="1461502" y="6008"/>
                  </a:lnTo>
                  <a:lnTo>
                    <a:pt x="1416812" y="0"/>
                  </a:lnTo>
                  <a:close/>
                </a:path>
              </a:pathLst>
            </a:custGeom>
            <a:solidFill>
              <a:srgbClr val="ACB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34740" y="1767839"/>
              <a:ext cx="1584960" cy="1009015"/>
            </a:xfrm>
            <a:custGeom>
              <a:avLst/>
              <a:gdLst/>
              <a:ahLst/>
              <a:cxnLst/>
              <a:rect l="l" t="t" r="r" b="b"/>
              <a:pathLst>
                <a:path w="1584960" h="1009014">
                  <a:moveTo>
                    <a:pt x="0" y="168148"/>
                  </a:moveTo>
                  <a:lnTo>
                    <a:pt x="6008" y="123457"/>
                  </a:lnTo>
                  <a:lnTo>
                    <a:pt x="22963" y="83293"/>
                  </a:lnTo>
                  <a:lnTo>
                    <a:pt x="49260" y="49260"/>
                  </a:lnTo>
                  <a:lnTo>
                    <a:pt x="83293" y="22963"/>
                  </a:lnTo>
                  <a:lnTo>
                    <a:pt x="123457" y="6008"/>
                  </a:lnTo>
                  <a:lnTo>
                    <a:pt x="168148" y="0"/>
                  </a:lnTo>
                  <a:lnTo>
                    <a:pt x="1416812" y="0"/>
                  </a:lnTo>
                  <a:lnTo>
                    <a:pt x="1461502" y="6008"/>
                  </a:lnTo>
                  <a:lnTo>
                    <a:pt x="1501666" y="22963"/>
                  </a:lnTo>
                  <a:lnTo>
                    <a:pt x="1535699" y="49260"/>
                  </a:lnTo>
                  <a:lnTo>
                    <a:pt x="1561996" y="83293"/>
                  </a:lnTo>
                  <a:lnTo>
                    <a:pt x="1578951" y="123457"/>
                  </a:lnTo>
                  <a:lnTo>
                    <a:pt x="1584960" y="168148"/>
                  </a:lnTo>
                  <a:lnTo>
                    <a:pt x="1584960" y="840740"/>
                  </a:lnTo>
                  <a:lnTo>
                    <a:pt x="1578951" y="885430"/>
                  </a:lnTo>
                  <a:lnTo>
                    <a:pt x="1561996" y="925594"/>
                  </a:lnTo>
                  <a:lnTo>
                    <a:pt x="1535699" y="959627"/>
                  </a:lnTo>
                  <a:lnTo>
                    <a:pt x="1501666" y="985924"/>
                  </a:lnTo>
                  <a:lnTo>
                    <a:pt x="1461502" y="1002879"/>
                  </a:lnTo>
                  <a:lnTo>
                    <a:pt x="1416812" y="1008888"/>
                  </a:lnTo>
                  <a:lnTo>
                    <a:pt x="168148" y="1008888"/>
                  </a:lnTo>
                  <a:lnTo>
                    <a:pt x="123457" y="1002879"/>
                  </a:lnTo>
                  <a:lnTo>
                    <a:pt x="83293" y="985924"/>
                  </a:lnTo>
                  <a:lnTo>
                    <a:pt x="49260" y="959627"/>
                  </a:lnTo>
                  <a:lnTo>
                    <a:pt x="22963" y="925594"/>
                  </a:lnTo>
                  <a:lnTo>
                    <a:pt x="6008" y="885430"/>
                  </a:lnTo>
                  <a:lnTo>
                    <a:pt x="0" y="840740"/>
                  </a:lnTo>
                  <a:lnTo>
                    <a:pt x="0" y="168148"/>
                  </a:lnTo>
                  <a:close/>
                </a:path>
              </a:pathLst>
            </a:custGeom>
            <a:ln w="12192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979545" y="1970913"/>
            <a:ext cx="89661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383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rlito"/>
                <a:cs typeface="Carlito"/>
              </a:rPr>
              <a:t>PULL  </a:t>
            </a:r>
            <a:r>
              <a:rPr sz="1800" b="1" spc="-10" dirty="0">
                <a:latin typeface="Carlito"/>
                <a:cs typeface="Carlito"/>
              </a:rPr>
              <a:t>R</a:t>
            </a:r>
            <a:r>
              <a:rPr sz="1800" b="1" spc="-40" dirty="0">
                <a:latin typeface="Carlito"/>
                <a:cs typeface="Carlito"/>
              </a:rPr>
              <a:t>E</a:t>
            </a:r>
            <a:r>
              <a:rPr sz="1800" b="1" spc="-5" dirty="0">
                <a:latin typeface="Carlito"/>
                <a:cs typeface="Carlito"/>
              </a:rPr>
              <a:t>QU</a:t>
            </a:r>
            <a:r>
              <a:rPr sz="1800" b="1" spc="-15" dirty="0">
                <a:latin typeface="Carlito"/>
                <a:cs typeface="Carlito"/>
              </a:rPr>
              <a:t>ES</a:t>
            </a:r>
            <a:r>
              <a:rPr sz="1800" b="1" dirty="0">
                <a:latin typeface="Carlito"/>
                <a:cs typeface="Carlito"/>
              </a:rPr>
              <a:t>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4364" y="1869135"/>
            <a:ext cx="5302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-5" dirty="0">
                <a:latin typeface="Arial"/>
                <a:cs typeface="Arial"/>
              </a:rPr>
              <a:t>m</a:t>
            </a:r>
            <a:r>
              <a:rPr sz="1400" i="1" dirty="0">
                <a:latin typeface="Arial"/>
                <a:cs typeface="Arial"/>
              </a:rPr>
              <a:t>er</a:t>
            </a:r>
            <a:r>
              <a:rPr sz="1400" i="1" spc="-5" dirty="0">
                <a:latin typeface="Arial"/>
                <a:cs typeface="Arial"/>
              </a:rPr>
              <a:t>g</a:t>
            </a:r>
            <a:r>
              <a:rPr sz="1400" i="1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14322" y="948689"/>
            <a:ext cx="570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aster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9714" y="3098673"/>
            <a:ext cx="8209915" cy="1473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437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Arial"/>
                <a:cs typeface="Arial"/>
              </a:rPr>
              <a:t>Responsável </a:t>
            </a:r>
            <a:r>
              <a:rPr sz="1400" i="1" spc="-5" dirty="0">
                <a:latin typeface="Arial"/>
                <a:cs typeface="Arial"/>
              </a:rPr>
              <a:t>pelo</a:t>
            </a:r>
            <a:r>
              <a:rPr sz="1400" i="1" spc="-6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projeto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Arial"/>
              <a:cs typeface="Arial"/>
            </a:endParaRPr>
          </a:p>
          <a:p>
            <a:pPr marL="12700" marR="5080" indent="635" algn="ctr">
              <a:lnSpc>
                <a:spcPct val="100000"/>
              </a:lnSpc>
            </a:pPr>
            <a:r>
              <a:rPr sz="2000" spc="-45" dirty="0">
                <a:latin typeface="Arial"/>
                <a:cs typeface="Arial"/>
              </a:rPr>
              <a:t>Todas </a:t>
            </a:r>
            <a:r>
              <a:rPr sz="2000" dirty="0">
                <a:latin typeface="Arial"/>
                <a:cs typeface="Arial"/>
              </a:rPr>
              <a:t>essas alterações são </a:t>
            </a:r>
            <a:r>
              <a:rPr sz="2000" spc="-5" dirty="0">
                <a:latin typeface="Arial"/>
                <a:cs typeface="Arial"/>
              </a:rPr>
              <a:t>feitas </a:t>
            </a:r>
            <a:r>
              <a:rPr sz="2000" dirty="0">
                <a:latin typeface="Arial"/>
                <a:cs typeface="Arial"/>
              </a:rPr>
              <a:t>normalmente por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pull request </a:t>
            </a:r>
            <a:r>
              <a:rPr sz="2000" dirty="0">
                <a:latin typeface="Arial"/>
                <a:cs typeface="Arial"/>
              </a:rPr>
              <a:t>e  existe um responsável por fazer um merge que analisa seu código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(code  review) </a:t>
            </a:r>
            <a:r>
              <a:rPr sz="2000" dirty="0">
                <a:latin typeface="Arial"/>
                <a:cs typeface="Arial"/>
              </a:rPr>
              <a:t>para ser incorporado ao ramo principal (</a:t>
            </a:r>
            <a:r>
              <a:rPr sz="2000" i="1" dirty="0">
                <a:latin typeface="Arial"/>
                <a:cs typeface="Arial"/>
              </a:rPr>
              <a:t>branch</a:t>
            </a:r>
            <a:r>
              <a:rPr sz="2000" i="1" spc="-19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master</a:t>
            </a:r>
            <a:r>
              <a:rPr sz="2000" dirty="0">
                <a:latin typeface="Arial"/>
                <a:cs typeface="Arial"/>
              </a:rPr>
              <a:t>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56016" y="2481394"/>
            <a:ext cx="553229" cy="607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061" y="994981"/>
            <a:ext cx="7198359" cy="4067810"/>
            <a:chOff x="111061" y="994981"/>
            <a:chExt cx="7198359" cy="4067810"/>
          </a:xfrm>
        </p:grpSpPr>
        <p:sp>
          <p:nvSpPr>
            <p:cNvPr id="3" name="object 3"/>
            <p:cNvSpPr/>
            <p:nvPr/>
          </p:nvSpPr>
          <p:spPr>
            <a:xfrm>
              <a:off x="1908047" y="3470806"/>
              <a:ext cx="5400969" cy="15917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5823" y="999744"/>
              <a:ext cx="4392295" cy="2435860"/>
            </a:xfrm>
            <a:custGeom>
              <a:avLst/>
              <a:gdLst/>
              <a:ahLst/>
              <a:cxnLst/>
              <a:rect l="l" t="t" r="r" b="b"/>
              <a:pathLst>
                <a:path w="4392295" h="2435860">
                  <a:moveTo>
                    <a:pt x="0" y="2435351"/>
                  </a:moveTo>
                  <a:lnTo>
                    <a:pt x="4392168" y="2435351"/>
                  </a:lnTo>
                  <a:lnTo>
                    <a:pt x="4392168" y="0"/>
                  </a:lnTo>
                  <a:lnTo>
                    <a:pt x="0" y="0"/>
                  </a:lnTo>
                  <a:lnTo>
                    <a:pt x="0" y="243535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059304" y="474979"/>
            <a:ext cx="5140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2A3990"/>
                </a:solidFill>
                <a:latin typeface="Arial"/>
                <a:cs typeface="Arial"/>
              </a:rPr>
              <a:t>Ramificação (Branching) e</a:t>
            </a:r>
            <a:r>
              <a:rPr sz="2400" b="1" spc="10" dirty="0">
                <a:solidFill>
                  <a:srgbClr val="2A399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A3990"/>
                </a:solidFill>
                <a:latin typeface="Arial"/>
                <a:cs typeface="Arial"/>
              </a:rPr>
              <a:t>Merging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6639" y="4952"/>
            <a:ext cx="34486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Comandos</a:t>
            </a:r>
            <a:r>
              <a:rPr spc="-60" dirty="0"/>
              <a:t> </a:t>
            </a:r>
            <a:r>
              <a:rPr dirty="0"/>
              <a:t>Básicos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6295" y="1017854"/>
            <a:ext cx="3973195" cy="2273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ts val="1945"/>
              </a:lnSpc>
              <a:spcBef>
                <a:spcPts val="100"/>
              </a:spcBef>
              <a:buClr>
                <a:srgbClr val="434343"/>
              </a:buClr>
              <a:buSzPct val="80555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latin typeface="Arial"/>
                <a:cs typeface="Arial"/>
              </a:rPr>
              <a:t>git branch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[nome]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80000"/>
              </a:lnSpc>
              <a:spcBef>
                <a:spcPts val="219"/>
              </a:spcBef>
            </a:pP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Criação de um novo </a:t>
            </a:r>
            <a:r>
              <a:rPr sz="1800" i="1" spc="-10" dirty="0">
                <a:solidFill>
                  <a:srgbClr val="00AF50"/>
                </a:solidFill>
                <a:latin typeface="Arial"/>
                <a:cs typeface="Arial"/>
              </a:rPr>
              <a:t>ramo </a:t>
            </a:r>
            <a:r>
              <a:rPr sz="1800" i="1" dirty="0">
                <a:solidFill>
                  <a:srgbClr val="00AF50"/>
                </a:solidFill>
                <a:latin typeface="Arial"/>
                <a:cs typeface="Arial"/>
              </a:rPr>
              <a:t>com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o </a:t>
            </a:r>
            <a:r>
              <a:rPr sz="1800" i="1" spc="-10" dirty="0">
                <a:solidFill>
                  <a:srgbClr val="00AF50"/>
                </a:solidFill>
                <a:latin typeface="Arial"/>
                <a:cs typeface="Arial"/>
              </a:rPr>
              <a:t>nome  dado.</a:t>
            </a:r>
            <a:endParaRPr sz="1800">
              <a:latin typeface="Arial"/>
              <a:cs typeface="Arial"/>
            </a:endParaRPr>
          </a:p>
          <a:p>
            <a:pPr marL="355600" indent="-343535">
              <a:lnSpc>
                <a:spcPts val="1945"/>
              </a:lnSpc>
              <a:spcBef>
                <a:spcPts val="1295"/>
              </a:spcBef>
              <a:buClr>
                <a:srgbClr val="434343"/>
              </a:buClr>
              <a:buSzPct val="80555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latin typeface="Arial"/>
                <a:cs typeface="Arial"/>
              </a:rPr>
              <a:t>git branch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-a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730"/>
              </a:lnSpc>
            </a:pPr>
            <a:r>
              <a:rPr sz="1800" i="1" spc="-15" dirty="0">
                <a:solidFill>
                  <a:srgbClr val="00AF50"/>
                </a:solidFill>
                <a:latin typeface="Arial"/>
                <a:cs typeface="Arial"/>
              </a:rPr>
              <a:t>Visualiza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as branchs </a:t>
            </a:r>
            <a:r>
              <a:rPr sz="1800" i="1" spc="-10" dirty="0">
                <a:solidFill>
                  <a:srgbClr val="00AF50"/>
                </a:solidFill>
                <a:latin typeface="Arial"/>
                <a:cs typeface="Arial"/>
              </a:rPr>
              <a:t>que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posssue</a:t>
            </a:r>
            <a:r>
              <a:rPr sz="1800" i="1" spc="9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00AF50"/>
                </a:solidFill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945"/>
              </a:lnSpc>
            </a:pP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projeto.</a:t>
            </a:r>
            <a:endParaRPr sz="1800">
              <a:latin typeface="Arial"/>
              <a:cs typeface="Arial"/>
            </a:endParaRPr>
          </a:p>
          <a:p>
            <a:pPr marL="355600" indent="-343535">
              <a:lnSpc>
                <a:spcPts val="1930"/>
              </a:lnSpc>
              <a:spcBef>
                <a:spcPts val="1295"/>
              </a:spcBef>
              <a:buClr>
                <a:srgbClr val="434343"/>
              </a:buClr>
              <a:buSzPct val="80555"/>
              <a:buChar char="•"/>
              <a:tabLst>
                <a:tab pos="355600" algn="l"/>
                <a:tab pos="356235" algn="l"/>
              </a:tabLst>
            </a:pPr>
            <a:r>
              <a:rPr sz="1800" spc="-5" dirty="0">
                <a:latin typeface="Arial"/>
                <a:cs typeface="Arial"/>
              </a:rPr>
              <a:t>git branch </a:t>
            </a:r>
            <a:r>
              <a:rPr sz="1800" spc="-10" dirty="0">
                <a:latin typeface="Arial"/>
                <a:cs typeface="Arial"/>
              </a:rPr>
              <a:t>–d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[nome]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930"/>
              </a:lnSpc>
            </a:pP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Remove um branch dado o</a:t>
            </a:r>
            <a:r>
              <a:rPr sz="1800" i="1" spc="3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00AF50"/>
                </a:solidFill>
                <a:latin typeface="Arial"/>
                <a:cs typeface="Arial"/>
              </a:rPr>
              <a:t>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36947" y="999744"/>
            <a:ext cx="4516120" cy="1664335"/>
          </a:xfrm>
          <a:custGeom>
            <a:avLst/>
            <a:gdLst/>
            <a:ahLst/>
            <a:cxnLst/>
            <a:rect l="l" t="t" r="r" b="b"/>
            <a:pathLst>
              <a:path w="4516120" h="1664335">
                <a:moveTo>
                  <a:pt x="0" y="1664207"/>
                </a:moveTo>
                <a:lnTo>
                  <a:pt x="4515611" y="1664207"/>
                </a:lnTo>
                <a:lnTo>
                  <a:pt x="4515611" y="0"/>
                </a:lnTo>
                <a:lnTo>
                  <a:pt x="0" y="0"/>
                </a:lnTo>
                <a:lnTo>
                  <a:pt x="0" y="166420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58309" y="1014806"/>
            <a:ext cx="3477895" cy="1473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ts val="2055"/>
              </a:lnSpc>
              <a:spcBef>
                <a:spcPts val="95"/>
              </a:spcBef>
              <a:buClr>
                <a:srgbClr val="434343"/>
              </a:buClr>
              <a:buSzPct val="78947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Arial"/>
                <a:cs typeface="Arial"/>
              </a:rPr>
              <a:t>git checkout</a:t>
            </a:r>
            <a:r>
              <a:rPr sz="1900" spc="2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[nome]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055"/>
              </a:lnSpc>
            </a:pPr>
            <a:r>
              <a:rPr sz="1900" i="1" spc="-5" dirty="0">
                <a:solidFill>
                  <a:srgbClr val="00AF50"/>
                </a:solidFill>
                <a:latin typeface="Arial"/>
                <a:cs typeface="Arial"/>
              </a:rPr>
              <a:t>Altera a branch a ser</a:t>
            </a:r>
            <a:r>
              <a:rPr sz="1900" i="1" spc="7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900" i="1" spc="-5" dirty="0">
                <a:solidFill>
                  <a:srgbClr val="00AF50"/>
                </a:solidFill>
                <a:latin typeface="Arial"/>
                <a:cs typeface="Arial"/>
              </a:rPr>
              <a:t>trabalhada</a:t>
            </a:r>
            <a:endParaRPr sz="1900">
              <a:latin typeface="Arial"/>
              <a:cs typeface="Arial"/>
            </a:endParaRPr>
          </a:p>
          <a:p>
            <a:pPr marL="12700" marR="525145">
              <a:lnSpc>
                <a:spcPct val="80100"/>
              </a:lnSpc>
              <a:spcBef>
                <a:spcPts val="1825"/>
              </a:spcBef>
              <a:buClr>
                <a:srgbClr val="434343"/>
              </a:buClr>
              <a:buSzPct val="78947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Arial"/>
                <a:cs typeface="Arial"/>
              </a:rPr>
              <a:t>git checkout –b [nome] </a:t>
            </a:r>
            <a:r>
              <a:rPr sz="1900" spc="-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900" i="1" spc="-5" dirty="0">
                <a:solidFill>
                  <a:srgbClr val="00AF50"/>
                </a:solidFill>
                <a:latin typeface="Arial"/>
                <a:cs typeface="Arial"/>
              </a:rPr>
              <a:t>Cria e altera a branch a ser  trabalhada.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59880" y="4760976"/>
            <a:ext cx="812800" cy="228600"/>
          </a:xfrm>
          <a:custGeom>
            <a:avLst/>
            <a:gdLst/>
            <a:ahLst/>
            <a:cxnLst/>
            <a:rect l="l" t="t" r="r" b="b"/>
            <a:pathLst>
              <a:path w="812800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190500" y="152400"/>
                </a:lnTo>
                <a:lnTo>
                  <a:pt x="190500" y="76200"/>
                </a:lnTo>
                <a:lnTo>
                  <a:pt x="228600" y="76200"/>
                </a:lnTo>
                <a:lnTo>
                  <a:pt x="228600" y="0"/>
                </a:lnTo>
                <a:close/>
              </a:path>
              <a:path w="812800" h="228600">
                <a:moveTo>
                  <a:pt x="228600" y="76200"/>
                </a:moveTo>
                <a:lnTo>
                  <a:pt x="190500" y="76200"/>
                </a:lnTo>
                <a:lnTo>
                  <a:pt x="190500" y="152400"/>
                </a:lnTo>
                <a:lnTo>
                  <a:pt x="228600" y="152400"/>
                </a:lnTo>
                <a:lnTo>
                  <a:pt x="228600" y="76200"/>
                </a:lnTo>
                <a:close/>
              </a:path>
              <a:path w="812800" h="228600">
                <a:moveTo>
                  <a:pt x="812800" y="76200"/>
                </a:moveTo>
                <a:lnTo>
                  <a:pt x="228600" y="76200"/>
                </a:lnTo>
                <a:lnTo>
                  <a:pt x="228600" y="152400"/>
                </a:lnTo>
                <a:lnTo>
                  <a:pt x="812800" y="152400"/>
                </a:lnTo>
                <a:lnTo>
                  <a:pt x="81280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4895" y="3039791"/>
            <a:ext cx="5400969" cy="1593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267" y="74802"/>
            <a:ext cx="34486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Comandos</a:t>
            </a:r>
            <a:r>
              <a:rPr spc="-60" dirty="0"/>
              <a:t> </a:t>
            </a:r>
            <a:r>
              <a:rPr dirty="0"/>
              <a:t>Básicos</a:t>
            </a:r>
          </a:p>
        </p:txBody>
      </p:sp>
      <p:sp>
        <p:nvSpPr>
          <p:cNvPr id="4" name="object 4"/>
          <p:cNvSpPr/>
          <p:nvPr/>
        </p:nvSpPr>
        <p:spPr>
          <a:xfrm>
            <a:off x="900683" y="1304544"/>
            <a:ext cx="7056120" cy="1551940"/>
          </a:xfrm>
          <a:custGeom>
            <a:avLst/>
            <a:gdLst/>
            <a:ahLst/>
            <a:cxnLst/>
            <a:rect l="l" t="t" r="r" b="b"/>
            <a:pathLst>
              <a:path w="7056120" h="1551939">
                <a:moveTo>
                  <a:pt x="0" y="1551431"/>
                </a:moveTo>
                <a:lnTo>
                  <a:pt x="7056120" y="1551431"/>
                </a:lnTo>
                <a:lnTo>
                  <a:pt x="7056120" y="0"/>
                </a:lnTo>
                <a:lnTo>
                  <a:pt x="0" y="0"/>
                </a:lnTo>
                <a:lnTo>
                  <a:pt x="0" y="1551431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20851" y="779779"/>
            <a:ext cx="6601459" cy="1926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795" algn="ctr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2A3990"/>
                </a:solidFill>
                <a:latin typeface="Arial"/>
                <a:cs typeface="Arial"/>
              </a:rPr>
              <a:t>HEAD</a:t>
            </a:r>
            <a:endParaRPr sz="2400">
              <a:latin typeface="Arial"/>
              <a:cs typeface="Arial"/>
            </a:endParaRPr>
          </a:p>
          <a:p>
            <a:pPr marL="355600" marR="5080" indent="-343535">
              <a:lnSpc>
                <a:spcPts val="2050"/>
              </a:lnSpc>
              <a:spcBef>
                <a:spcPts val="1860"/>
              </a:spcBef>
              <a:buClr>
                <a:srgbClr val="434343"/>
              </a:buClr>
              <a:buSzPct val="78947"/>
              <a:buChar char="•"/>
              <a:tabLst>
                <a:tab pos="354965" algn="l"/>
                <a:tab pos="356235" algn="l"/>
              </a:tabLst>
            </a:pPr>
            <a:r>
              <a:rPr sz="1900" spc="-5" dirty="0">
                <a:latin typeface="Arial"/>
                <a:cs typeface="Arial"/>
              </a:rPr>
              <a:t>Representa um ponteiro para a referência do branch atual  que, por sua vez, é um ponteiro para o ultimo commit  realizado nesse</a:t>
            </a:r>
            <a:r>
              <a:rPr sz="1900" spc="6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branch;</a:t>
            </a:r>
            <a:endParaRPr sz="1900">
              <a:latin typeface="Arial"/>
              <a:cs typeface="Arial"/>
            </a:endParaRPr>
          </a:p>
          <a:p>
            <a:pPr marL="355600" indent="-343535">
              <a:lnSpc>
                <a:spcPts val="1914"/>
              </a:lnSpc>
              <a:buClr>
                <a:srgbClr val="434343"/>
              </a:buClr>
              <a:buSzPct val="78947"/>
              <a:buChar char="•"/>
              <a:tabLst>
                <a:tab pos="354965" algn="l"/>
                <a:tab pos="356235" algn="l"/>
              </a:tabLst>
            </a:pPr>
            <a:r>
              <a:rPr sz="1900" spc="-5" dirty="0">
                <a:latin typeface="Arial"/>
                <a:cs typeface="Arial"/>
              </a:rPr>
              <a:t>O diretório do projeto será um </a:t>
            </a:r>
            <a:r>
              <a:rPr sz="1900" dirty="0">
                <a:latin typeface="Arial"/>
                <a:cs typeface="Arial"/>
              </a:rPr>
              <a:t>snapshot </a:t>
            </a:r>
            <a:r>
              <a:rPr sz="1900" spc="-5" dirty="0">
                <a:latin typeface="Arial"/>
                <a:cs typeface="Arial"/>
              </a:rPr>
              <a:t>do ultimo</a:t>
            </a:r>
            <a:r>
              <a:rPr sz="1900" spc="24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commit</a:t>
            </a:r>
            <a:endParaRPr sz="1900">
              <a:latin typeface="Arial"/>
              <a:cs typeface="Arial"/>
            </a:endParaRPr>
          </a:p>
          <a:p>
            <a:pPr marL="355600">
              <a:lnSpc>
                <a:spcPts val="2170"/>
              </a:lnSpc>
            </a:pPr>
            <a:r>
              <a:rPr sz="1900" spc="-5" dirty="0">
                <a:latin typeface="Arial"/>
                <a:cs typeface="Arial"/>
              </a:rPr>
              <a:t>associado à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HEAD;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1639" y="3122311"/>
            <a:ext cx="5400969" cy="1594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11707" y="779779"/>
            <a:ext cx="7132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2A3990"/>
                </a:solidFill>
                <a:latin typeface="Arial"/>
                <a:cs typeface="Arial"/>
              </a:rPr>
              <a:t>Snapshot básico </a:t>
            </a:r>
            <a:r>
              <a:rPr sz="2400" b="1" dirty="0">
                <a:solidFill>
                  <a:srgbClr val="2A3990"/>
                </a:solidFill>
                <a:latin typeface="Arial"/>
                <a:cs typeface="Arial"/>
              </a:rPr>
              <a:t>– exibição </a:t>
            </a:r>
            <a:r>
              <a:rPr sz="2400" b="1" spc="-5" dirty="0">
                <a:solidFill>
                  <a:srgbClr val="2A3990"/>
                </a:solidFill>
                <a:latin typeface="Arial"/>
                <a:cs typeface="Arial"/>
              </a:rPr>
              <a:t>da ramificação do</a:t>
            </a:r>
            <a:r>
              <a:rPr sz="2400" b="1" spc="-160" dirty="0">
                <a:solidFill>
                  <a:srgbClr val="2A399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A3990"/>
                </a:solidFill>
                <a:latin typeface="Arial"/>
                <a:cs typeface="Arial"/>
              </a:rPr>
              <a:t>git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8267" y="74802"/>
            <a:ext cx="34486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Comandos</a:t>
            </a:r>
            <a:r>
              <a:rPr spc="-60" dirty="0"/>
              <a:t> </a:t>
            </a:r>
            <a:r>
              <a:rPr dirty="0"/>
              <a:t>Básicos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4320" y="1395983"/>
            <a:ext cx="4585970" cy="132016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576580" indent="-344170">
              <a:lnSpc>
                <a:spcPts val="2080"/>
              </a:lnSpc>
              <a:spcBef>
                <a:spcPts val="210"/>
              </a:spcBef>
              <a:buClr>
                <a:srgbClr val="434343"/>
              </a:buClr>
              <a:buSzPct val="78947"/>
              <a:buChar char="•"/>
              <a:tabLst>
                <a:tab pos="576580" algn="l"/>
                <a:tab pos="577215" algn="l"/>
              </a:tabLst>
            </a:pPr>
            <a:r>
              <a:rPr sz="1900" spc="-5" dirty="0">
                <a:latin typeface="Arial"/>
                <a:cs typeface="Arial"/>
              </a:rPr>
              <a:t>git log</a:t>
            </a:r>
            <a:endParaRPr sz="1900">
              <a:latin typeface="Arial"/>
              <a:cs typeface="Arial"/>
            </a:endParaRPr>
          </a:p>
          <a:p>
            <a:pPr marL="233045" marR="134620">
              <a:lnSpc>
                <a:spcPct val="80000"/>
              </a:lnSpc>
              <a:spcBef>
                <a:spcPts val="210"/>
              </a:spcBef>
            </a:pPr>
            <a:r>
              <a:rPr sz="1700" i="1" dirty="0">
                <a:solidFill>
                  <a:srgbClr val="00AF50"/>
                </a:solidFill>
                <a:latin typeface="Arial"/>
                <a:cs typeface="Arial"/>
              </a:rPr>
              <a:t>Lista o histórico dos </a:t>
            </a:r>
            <a:r>
              <a:rPr sz="1700" i="1" spc="-5" dirty="0">
                <a:solidFill>
                  <a:srgbClr val="00AF50"/>
                </a:solidFill>
                <a:latin typeface="Arial"/>
                <a:cs typeface="Arial"/>
              </a:rPr>
              <a:t>commits </a:t>
            </a:r>
            <a:r>
              <a:rPr sz="1700" i="1" dirty="0">
                <a:solidFill>
                  <a:srgbClr val="00AF50"/>
                </a:solidFill>
                <a:latin typeface="Arial"/>
                <a:cs typeface="Arial"/>
              </a:rPr>
              <a:t>para cada  branch. Exibe a </a:t>
            </a:r>
            <a:r>
              <a:rPr sz="1700" i="1" spc="-5" dirty="0">
                <a:solidFill>
                  <a:srgbClr val="00AF50"/>
                </a:solidFill>
                <a:latin typeface="Arial"/>
                <a:cs typeface="Arial"/>
              </a:rPr>
              <a:t>ramificação </a:t>
            </a:r>
            <a:r>
              <a:rPr sz="1700" i="1" dirty="0">
                <a:solidFill>
                  <a:srgbClr val="00AF50"/>
                </a:solidFill>
                <a:latin typeface="Arial"/>
                <a:cs typeface="Arial"/>
              </a:rPr>
              <a:t>de como </a:t>
            </a:r>
            <a:r>
              <a:rPr sz="1700" i="1" spc="-5" dirty="0">
                <a:solidFill>
                  <a:srgbClr val="00AF50"/>
                </a:solidFill>
                <a:latin typeface="Arial"/>
                <a:cs typeface="Arial"/>
              </a:rPr>
              <a:t>está </a:t>
            </a:r>
            <a:r>
              <a:rPr sz="1700" i="1" dirty="0">
                <a:solidFill>
                  <a:srgbClr val="00AF50"/>
                </a:solidFill>
                <a:latin typeface="Arial"/>
                <a:cs typeface="Arial"/>
              </a:rPr>
              <a:t>o  projeto.</a:t>
            </a:r>
            <a:endParaRPr sz="1700">
              <a:latin typeface="Arial"/>
              <a:cs typeface="Arial"/>
            </a:endParaRPr>
          </a:p>
          <a:p>
            <a:pPr marL="233045">
              <a:lnSpc>
                <a:spcPts val="1885"/>
              </a:lnSpc>
            </a:pP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log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48071" y="1395983"/>
            <a:ext cx="3744595" cy="147701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234315" marR="543560">
              <a:lnSpc>
                <a:spcPct val="100000"/>
              </a:lnSpc>
              <a:spcBef>
                <a:spcPts val="310"/>
              </a:spcBef>
              <a:buClr>
                <a:srgbClr val="434343"/>
              </a:buClr>
              <a:buChar char="•"/>
              <a:tabLst>
                <a:tab pos="518795" algn="l"/>
                <a:tab pos="519430" algn="l"/>
              </a:tabLst>
            </a:pPr>
            <a:r>
              <a:rPr sz="1800" spc="-5" dirty="0">
                <a:latin typeface="Arial"/>
                <a:cs typeface="Arial"/>
              </a:rPr>
              <a:t>git log –follow [arquivo] </a:t>
            </a:r>
            <a:r>
              <a:rPr sz="1800" spc="-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Lista o histórico de versões o  para um arquivo, incluindo  </a:t>
            </a:r>
            <a:r>
              <a:rPr sz="1800" i="1" spc="-10" dirty="0">
                <a:solidFill>
                  <a:srgbClr val="00AF50"/>
                </a:solidFill>
                <a:latin typeface="Arial"/>
                <a:cs typeface="Arial"/>
              </a:rPr>
              <a:t>mudanças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de</a:t>
            </a:r>
            <a:r>
              <a:rPr sz="1800" i="1" spc="2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00AF50"/>
                </a:solidFill>
                <a:latin typeface="Arial"/>
                <a:cs typeface="Arial"/>
              </a:rPr>
              <a:t>nome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5260" y="3383130"/>
            <a:ext cx="4409440" cy="1198245"/>
            <a:chOff x="175260" y="3383130"/>
            <a:chExt cx="4409440" cy="1198245"/>
          </a:xfrm>
        </p:grpSpPr>
        <p:sp>
          <p:nvSpPr>
            <p:cNvPr id="3" name="object 3"/>
            <p:cNvSpPr/>
            <p:nvPr/>
          </p:nvSpPr>
          <p:spPr>
            <a:xfrm>
              <a:off x="175260" y="3383130"/>
              <a:ext cx="4060138" cy="1198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96512" y="3483863"/>
              <a:ext cx="481965" cy="315595"/>
            </a:xfrm>
            <a:custGeom>
              <a:avLst/>
              <a:gdLst/>
              <a:ahLst/>
              <a:cxnLst/>
              <a:rect l="l" t="t" r="r" b="b"/>
              <a:pathLst>
                <a:path w="481964" h="315595">
                  <a:moveTo>
                    <a:pt x="323850" y="0"/>
                  </a:moveTo>
                  <a:lnTo>
                    <a:pt x="323850" y="78867"/>
                  </a:lnTo>
                  <a:lnTo>
                    <a:pt x="0" y="78867"/>
                  </a:lnTo>
                  <a:lnTo>
                    <a:pt x="0" y="236601"/>
                  </a:lnTo>
                  <a:lnTo>
                    <a:pt x="323850" y="236601"/>
                  </a:lnTo>
                  <a:lnTo>
                    <a:pt x="323850" y="315468"/>
                  </a:lnTo>
                  <a:lnTo>
                    <a:pt x="481584" y="157734"/>
                  </a:lnTo>
                  <a:lnTo>
                    <a:pt x="3238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96512" y="3483863"/>
              <a:ext cx="481965" cy="315595"/>
            </a:xfrm>
            <a:custGeom>
              <a:avLst/>
              <a:gdLst/>
              <a:ahLst/>
              <a:cxnLst/>
              <a:rect l="l" t="t" r="r" b="b"/>
              <a:pathLst>
                <a:path w="481964" h="315595">
                  <a:moveTo>
                    <a:pt x="0" y="78867"/>
                  </a:moveTo>
                  <a:lnTo>
                    <a:pt x="323850" y="78867"/>
                  </a:lnTo>
                  <a:lnTo>
                    <a:pt x="323850" y="0"/>
                  </a:lnTo>
                  <a:lnTo>
                    <a:pt x="481584" y="157734"/>
                  </a:lnTo>
                  <a:lnTo>
                    <a:pt x="323850" y="315468"/>
                  </a:lnTo>
                  <a:lnTo>
                    <a:pt x="323850" y="236601"/>
                  </a:lnTo>
                  <a:lnTo>
                    <a:pt x="0" y="236601"/>
                  </a:lnTo>
                  <a:lnTo>
                    <a:pt x="0" y="7886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Comandos</a:t>
            </a:r>
            <a:r>
              <a:rPr spc="-55" dirty="0"/>
              <a:t> </a:t>
            </a:r>
            <a:r>
              <a:rPr dirty="0"/>
              <a:t>Básicos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2572" y="378073"/>
            <a:ext cx="7970520" cy="123126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316990">
              <a:lnSpc>
                <a:spcPct val="100000"/>
              </a:lnSpc>
              <a:spcBef>
                <a:spcPts val="1085"/>
              </a:spcBef>
            </a:pPr>
            <a:r>
              <a:rPr sz="2400" b="1" spc="-5" dirty="0">
                <a:solidFill>
                  <a:srgbClr val="2A3990"/>
                </a:solidFill>
                <a:latin typeface="Arial"/>
                <a:cs typeface="Arial"/>
              </a:rPr>
              <a:t>Criando </a:t>
            </a:r>
            <a:r>
              <a:rPr sz="2400" b="1" dirty="0">
                <a:solidFill>
                  <a:srgbClr val="2A3990"/>
                </a:solidFill>
                <a:latin typeface="Arial"/>
                <a:cs typeface="Arial"/>
              </a:rPr>
              <a:t>Branchs e </a:t>
            </a:r>
            <a:r>
              <a:rPr sz="2400" b="1" spc="-5" dirty="0">
                <a:solidFill>
                  <a:srgbClr val="2A3990"/>
                </a:solidFill>
                <a:latin typeface="Arial"/>
                <a:cs typeface="Arial"/>
              </a:rPr>
              <a:t>adicionando </a:t>
            </a:r>
            <a:r>
              <a:rPr sz="2400" b="1" dirty="0">
                <a:solidFill>
                  <a:srgbClr val="2A3990"/>
                </a:solidFill>
                <a:latin typeface="Arial"/>
                <a:cs typeface="Arial"/>
              </a:rPr>
              <a:t>um</a:t>
            </a:r>
            <a:r>
              <a:rPr sz="2400" b="1" spc="-35" dirty="0">
                <a:solidFill>
                  <a:srgbClr val="2A399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A3990"/>
                </a:solidFill>
                <a:latin typeface="Arial"/>
                <a:cs typeface="Arial"/>
              </a:rPr>
              <a:t>commit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825"/>
              </a:spcBef>
            </a:pPr>
            <a:r>
              <a:rPr sz="2000" dirty="0">
                <a:latin typeface="Arial"/>
                <a:cs typeface="Arial"/>
              </a:rPr>
              <a:t>Crie uma nova branch chamada </a:t>
            </a:r>
            <a:r>
              <a:rPr sz="2000" spc="-5" dirty="0">
                <a:latin typeface="Arial"/>
                <a:cs typeface="Arial"/>
              </a:rPr>
              <a:t>“dev” </a:t>
            </a:r>
            <a:r>
              <a:rPr sz="2000" dirty="0">
                <a:latin typeface="Arial"/>
                <a:cs typeface="Arial"/>
              </a:rPr>
              <a:t>e selecione o ponteiro para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este  novo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branch.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779" y="1693164"/>
            <a:ext cx="4213860" cy="139636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232410" marR="537210">
              <a:lnSpc>
                <a:spcPct val="100000"/>
              </a:lnSpc>
              <a:spcBef>
                <a:spcPts val="600"/>
              </a:spcBef>
            </a:pP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log  </a:t>
            </a: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</a:t>
            </a:r>
            <a:r>
              <a:rPr sz="2000" spc="-5" dirty="0">
                <a:latin typeface="Carlito"/>
                <a:cs typeface="Carlito"/>
              </a:rPr>
              <a:t>branch </a:t>
            </a:r>
            <a:r>
              <a:rPr sz="2000" spc="55" dirty="0">
                <a:latin typeface="Arial"/>
                <a:cs typeface="Arial"/>
              </a:rPr>
              <a:t>“</a:t>
            </a:r>
            <a:r>
              <a:rPr sz="2000" spc="55" dirty="0">
                <a:latin typeface="Carlito"/>
                <a:cs typeface="Carlito"/>
              </a:rPr>
              <a:t>dev</a:t>
            </a:r>
            <a:r>
              <a:rPr sz="2000" spc="55" dirty="0">
                <a:latin typeface="Arial"/>
                <a:cs typeface="Arial"/>
              </a:rPr>
              <a:t>”  </a:t>
            </a: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</a:t>
            </a:r>
            <a:r>
              <a:rPr sz="2000" spc="-10" dirty="0">
                <a:latin typeface="Carlito"/>
                <a:cs typeface="Carlito"/>
              </a:rPr>
              <a:t>checkout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dev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90580" y="4653737"/>
            <a:ext cx="466768" cy="2224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89932" y="3428626"/>
            <a:ext cx="3812441" cy="1552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94276" y="1693164"/>
            <a:ext cx="4213860" cy="87947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600"/>
              </a:spcBef>
            </a:pP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</a:t>
            </a:r>
            <a:r>
              <a:rPr sz="2000" spc="-10" dirty="0">
                <a:latin typeface="Carlito"/>
                <a:cs typeface="Carlito"/>
              </a:rPr>
              <a:t>checkout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sz="2000" spc="-60" dirty="0">
                <a:latin typeface="Arial"/>
                <a:cs typeface="Arial"/>
              </a:rPr>
              <a:t>–</a:t>
            </a:r>
            <a:r>
              <a:rPr sz="2000" spc="-60" dirty="0">
                <a:latin typeface="Carlito"/>
                <a:cs typeface="Carlito"/>
              </a:rPr>
              <a:t>b</a:t>
            </a:r>
            <a:endParaRPr sz="2000">
              <a:latin typeface="Carlito"/>
              <a:cs typeface="Carlito"/>
            </a:endParaRPr>
          </a:p>
          <a:p>
            <a:pPr marL="233679">
              <a:lnSpc>
                <a:spcPct val="100000"/>
              </a:lnSpc>
            </a:pPr>
            <a:r>
              <a:rPr sz="2000" spc="55" dirty="0">
                <a:latin typeface="Arial"/>
                <a:cs typeface="Arial"/>
              </a:rPr>
              <a:t>“</a:t>
            </a:r>
            <a:r>
              <a:rPr sz="2000" spc="55" dirty="0">
                <a:latin typeface="Carlito"/>
                <a:cs typeface="Carlito"/>
              </a:rPr>
              <a:t>dev</a:t>
            </a:r>
            <a:r>
              <a:rPr sz="2000" spc="55" dirty="0">
                <a:latin typeface="Arial"/>
                <a:cs typeface="Arial"/>
              </a:rPr>
              <a:t>”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267" y="74802"/>
            <a:ext cx="344868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Comandos</a:t>
            </a:r>
            <a:r>
              <a:rPr spc="-60" dirty="0"/>
              <a:t> </a:t>
            </a:r>
            <a:r>
              <a:rPr dirty="0"/>
              <a:t>Básicos</a:t>
            </a:r>
          </a:p>
        </p:txBody>
      </p:sp>
      <p:sp>
        <p:nvSpPr>
          <p:cNvPr id="3" name="object 3"/>
          <p:cNvSpPr/>
          <p:nvPr/>
        </p:nvSpPr>
        <p:spPr>
          <a:xfrm>
            <a:off x="182879" y="2514600"/>
            <a:ext cx="3889375" cy="1728470"/>
          </a:xfrm>
          <a:custGeom>
            <a:avLst/>
            <a:gdLst/>
            <a:ahLst/>
            <a:cxnLst/>
            <a:rect l="l" t="t" r="r" b="b"/>
            <a:pathLst>
              <a:path w="3889375" h="1728470">
                <a:moveTo>
                  <a:pt x="0" y="1728215"/>
                </a:moveTo>
                <a:lnTo>
                  <a:pt x="3889248" y="1728215"/>
                </a:lnTo>
                <a:lnTo>
                  <a:pt x="3889248" y="0"/>
                </a:lnTo>
                <a:lnTo>
                  <a:pt x="0" y="0"/>
                </a:lnTo>
                <a:lnTo>
                  <a:pt x="0" y="172821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15384" y="2822852"/>
            <a:ext cx="4331514" cy="1211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0472" y="668528"/>
            <a:ext cx="8242934" cy="4455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A3990"/>
                </a:solidFill>
                <a:latin typeface="Arial"/>
                <a:cs typeface="Arial"/>
              </a:rPr>
              <a:t>Criando </a:t>
            </a:r>
            <a:r>
              <a:rPr sz="2400" b="1" spc="-5" dirty="0">
                <a:solidFill>
                  <a:srgbClr val="2A3990"/>
                </a:solidFill>
                <a:latin typeface="Arial"/>
                <a:cs typeface="Arial"/>
              </a:rPr>
              <a:t>Branchs e adicionando </a:t>
            </a:r>
            <a:r>
              <a:rPr sz="2400" b="1" dirty="0">
                <a:solidFill>
                  <a:srgbClr val="2A3990"/>
                </a:solidFill>
                <a:latin typeface="Arial"/>
                <a:cs typeface="Arial"/>
              </a:rPr>
              <a:t>um</a:t>
            </a:r>
            <a:r>
              <a:rPr sz="2400" b="1" spc="-20" dirty="0">
                <a:solidFill>
                  <a:srgbClr val="2A399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A3990"/>
                </a:solidFill>
                <a:latin typeface="Arial"/>
                <a:cs typeface="Arial"/>
              </a:rPr>
              <a:t>commit</a:t>
            </a:r>
            <a:endParaRPr sz="24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620"/>
              </a:spcBef>
            </a:pPr>
            <a:r>
              <a:rPr sz="2000" dirty="0">
                <a:latin typeface="Arial"/>
                <a:cs typeface="Arial"/>
              </a:rPr>
              <a:t>Faça </a:t>
            </a:r>
            <a:r>
              <a:rPr sz="2000" spc="-5" dirty="0">
                <a:latin typeface="Arial"/>
                <a:cs typeface="Arial"/>
              </a:rPr>
              <a:t>uma </a:t>
            </a:r>
            <a:r>
              <a:rPr sz="2000" dirty="0">
                <a:latin typeface="Arial"/>
                <a:cs typeface="Arial"/>
              </a:rPr>
              <a:t>alteração na cor de </a:t>
            </a:r>
            <a:r>
              <a:rPr sz="2000" spc="-5" dirty="0">
                <a:latin typeface="Arial"/>
                <a:cs typeface="Arial"/>
              </a:rPr>
              <a:t>fundo </a:t>
            </a:r>
            <a:r>
              <a:rPr sz="2000" dirty="0">
                <a:latin typeface="Arial"/>
                <a:cs typeface="Arial"/>
              </a:rPr>
              <a:t>do arquivo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css/menu.css </a:t>
            </a:r>
            <a:r>
              <a:rPr sz="2000" spc="-5" dirty="0">
                <a:latin typeface="Arial"/>
                <a:cs typeface="Arial"/>
              </a:rPr>
              <a:t>para 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#222 </a:t>
            </a:r>
            <a:r>
              <a:rPr sz="2000" dirty="0">
                <a:latin typeface="Arial"/>
                <a:cs typeface="Arial"/>
              </a:rPr>
              <a:t>e realize </a:t>
            </a:r>
            <a:r>
              <a:rPr sz="2000" spc="-5" dirty="0">
                <a:latin typeface="Arial"/>
                <a:cs typeface="Arial"/>
              </a:rPr>
              <a:t>um </a:t>
            </a:r>
            <a:r>
              <a:rPr sz="2000" dirty="0">
                <a:latin typeface="Arial"/>
                <a:cs typeface="Arial"/>
              </a:rPr>
              <a:t>commit com </a:t>
            </a:r>
            <a:r>
              <a:rPr sz="2000" spc="-5" dirty="0">
                <a:latin typeface="Arial"/>
                <a:cs typeface="Arial"/>
              </a:rPr>
              <a:t>uma </a:t>
            </a:r>
            <a:r>
              <a:rPr sz="2000" dirty="0">
                <a:latin typeface="Arial"/>
                <a:cs typeface="Arial"/>
              </a:rPr>
              <a:t>alteração nesse novo </a:t>
            </a:r>
            <a:r>
              <a:rPr sz="2000" spc="-5" dirty="0">
                <a:latin typeface="Arial"/>
                <a:cs typeface="Arial"/>
              </a:rPr>
              <a:t>branch “dev” </a:t>
            </a:r>
            <a:r>
              <a:rPr sz="2000" dirty="0">
                <a:latin typeface="Arial"/>
                <a:cs typeface="Arial"/>
              </a:rPr>
              <a:t>e  </a:t>
            </a:r>
            <a:r>
              <a:rPr sz="2000" spc="-5" dirty="0">
                <a:latin typeface="Arial"/>
                <a:cs typeface="Arial"/>
              </a:rPr>
              <a:t>suba-o para </a:t>
            </a:r>
            <a:r>
              <a:rPr sz="2000" dirty="0">
                <a:latin typeface="Arial"/>
                <a:cs typeface="Arial"/>
              </a:rPr>
              <a:t>ser realizado o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pull request </a:t>
            </a:r>
            <a:r>
              <a:rPr sz="2000" spc="-5" dirty="0">
                <a:latin typeface="Arial"/>
                <a:cs typeface="Arial"/>
              </a:rPr>
              <a:t>onde abrirá mudanças para  </a:t>
            </a:r>
            <a:r>
              <a:rPr sz="2000" dirty="0">
                <a:latin typeface="Arial"/>
                <a:cs typeface="Arial"/>
              </a:rPr>
              <a:t>área de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discussão.</a:t>
            </a:r>
            <a:endParaRPr sz="2000">
              <a:latin typeface="Arial"/>
              <a:cs typeface="Arial"/>
            </a:endParaRPr>
          </a:p>
          <a:p>
            <a:pPr marL="194945" marR="4793615">
              <a:lnSpc>
                <a:spcPct val="100000"/>
              </a:lnSpc>
              <a:spcBef>
                <a:spcPts val="935"/>
              </a:spcBef>
            </a:pP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add .  </a:t>
            </a: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</a:t>
            </a:r>
            <a:r>
              <a:rPr sz="2000" spc="-5" dirty="0">
                <a:latin typeface="Carlito"/>
                <a:cs typeface="Carlito"/>
              </a:rPr>
              <a:t>commit </a:t>
            </a:r>
            <a:r>
              <a:rPr sz="2000" spc="-60" dirty="0">
                <a:latin typeface="Arial"/>
                <a:cs typeface="Arial"/>
              </a:rPr>
              <a:t>–</a:t>
            </a:r>
            <a:r>
              <a:rPr sz="2000" spc="-60" dirty="0">
                <a:latin typeface="Carlito"/>
                <a:cs typeface="Carlito"/>
              </a:rPr>
              <a:t>m  </a:t>
            </a:r>
            <a:r>
              <a:rPr sz="2000" spc="-75" dirty="0">
                <a:latin typeface="Arial"/>
                <a:cs typeface="Arial"/>
              </a:rPr>
              <a:t>“Alteração </a:t>
            </a:r>
            <a:r>
              <a:rPr sz="2000" spc="-110" dirty="0">
                <a:latin typeface="Arial"/>
                <a:cs typeface="Arial"/>
              </a:rPr>
              <a:t>da </a:t>
            </a:r>
            <a:r>
              <a:rPr sz="2000" spc="-65" dirty="0">
                <a:latin typeface="Arial"/>
                <a:cs typeface="Arial"/>
              </a:rPr>
              <a:t>cor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5" dirty="0">
                <a:latin typeface="Arial"/>
                <a:cs typeface="Arial"/>
              </a:rPr>
              <a:t>fundo”  </a:t>
            </a:r>
            <a:r>
              <a:rPr sz="2000" spc="-10" dirty="0">
                <a:solidFill>
                  <a:srgbClr val="2D75B6"/>
                </a:solidFill>
                <a:latin typeface="Carlito"/>
                <a:cs typeface="Carlito"/>
              </a:rPr>
              <a:t>projetoPraticas$ </a:t>
            </a:r>
            <a:r>
              <a:rPr sz="2000" dirty="0">
                <a:latin typeface="Carlito"/>
                <a:cs typeface="Carlito"/>
              </a:rPr>
              <a:t>git </a:t>
            </a:r>
            <a:r>
              <a:rPr sz="2000" spc="-5" dirty="0">
                <a:latin typeface="Carlito"/>
                <a:cs typeface="Carlito"/>
              </a:rPr>
              <a:t>push origin  dev</a:t>
            </a:r>
            <a:endParaRPr sz="2000">
              <a:latin typeface="Carlito"/>
              <a:cs typeface="Carlito"/>
            </a:endParaRPr>
          </a:p>
          <a:p>
            <a:pPr marL="1774189" marR="1537970">
              <a:lnSpc>
                <a:spcPct val="90100"/>
              </a:lnSpc>
              <a:spcBef>
                <a:spcPts val="1690"/>
              </a:spcBef>
            </a:pPr>
            <a:r>
              <a:rPr sz="1900" b="1" spc="-5" dirty="0">
                <a:latin typeface="Arial"/>
                <a:cs typeface="Arial"/>
              </a:rPr>
              <a:t>Obs</a:t>
            </a:r>
            <a:r>
              <a:rPr sz="1900" spc="-5" dirty="0">
                <a:latin typeface="Arial"/>
                <a:cs typeface="Arial"/>
              </a:rPr>
              <a:t>. Origin é a origem do seu repositório  remoto. Podemos ter mais de um. Use git  remote –v e visualize os repositórios</a:t>
            </a:r>
            <a:r>
              <a:rPr sz="1900" spc="17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remotos.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89732" y="3814571"/>
            <a:ext cx="173990" cy="542925"/>
          </a:xfrm>
          <a:custGeom>
            <a:avLst/>
            <a:gdLst/>
            <a:ahLst/>
            <a:cxnLst/>
            <a:rect l="l" t="t" r="r" b="b"/>
            <a:pathLst>
              <a:path w="173989" h="542925">
                <a:moveTo>
                  <a:pt x="57912" y="369188"/>
                </a:moveTo>
                <a:lnTo>
                  <a:pt x="0" y="369188"/>
                </a:lnTo>
                <a:lnTo>
                  <a:pt x="86868" y="542924"/>
                </a:lnTo>
                <a:lnTo>
                  <a:pt x="159257" y="398144"/>
                </a:lnTo>
                <a:lnTo>
                  <a:pt x="57912" y="398144"/>
                </a:lnTo>
                <a:lnTo>
                  <a:pt x="57912" y="369188"/>
                </a:lnTo>
                <a:close/>
              </a:path>
              <a:path w="173989" h="542925">
                <a:moveTo>
                  <a:pt x="115823" y="0"/>
                </a:moveTo>
                <a:lnTo>
                  <a:pt x="57912" y="0"/>
                </a:lnTo>
                <a:lnTo>
                  <a:pt x="57912" y="398144"/>
                </a:lnTo>
                <a:lnTo>
                  <a:pt x="115823" y="398144"/>
                </a:lnTo>
                <a:lnTo>
                  <a:pt x="115823" y="0"/>
                </a:lnTo>
                <a:close/>
              </a:path>
              <a:path w="173989" h="542925">
                <a:moveTo>
                  <a:pt x="173735" y="369188"/>
                </a:moveTo>
                <a:lnTo>
                  <a:pt x="115823" y="369188"/>
                </a:lnTo>
                <a:lnTo>
                  <a:pt x="115823" y="398144"/>
                </a:lnTo>
                <a:lnTo>
                  <a:pt x="159257" y="398144"/>
                </a:lnTo>
                <a:lnTo>
                  <a:pt x="173735" y="369188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" y="699516"/>
            <a:ext cx="9138285" cy="4273550"/>
            <a:chOff x="6095" y="699516"/>
            <a:chExt cx="9138285" cy="4273550"/>
          </a:xfrm>
        </p:grpSpPr>
        <p:sp>
          <p:nvSpPr>
            <p:cNvPr id="3" name="object 3"/>
            <p:cNvSpPr/>
            <p:nvPr/>
          </p:nvSpPr>
          <p:spPr>
            <a:xfrm>
              <a:off x="6095" y="699516"/>
              <a:ext cx="9137904" cy="42732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71843" y="2787395"/>
              <a:ext cx="1295400" cy="364490"/>
            </a:xfrm>
            <a:custGeom>
              <a:avLst/>
              <a:gdLst/>
              <a:ahLst/>
              <a:cxnLst/>
              <a:rect l="l" t="t" r="r" b="b"/>
              <a:pathLst>
                <a:path w="1295400" h="364489">
                  <a:moveTo>
                    <a:pt x="0" y="364236"/>
                  </a:moveTo>
                  <a:lnTo>
                    <a:pt x="1295400" y="364236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364236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98801" y="186893"/>
            <a:ext cx="394906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Criando pull</a:t>
            </a:r>
            <a:r>
              <a:rPr sz="3000" spc="-50" dirty="0"/>
              <a:t> </a:t>
            </a:r>
            <a:r>
              <a:rPr sz="3000" dirty="0"/>
              <a:t>requests</a:t>
            </a:r>
            <a:endParaRPr sz="3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99516"/>
            <a:ext cx="9144000" cy="4276725"/>
            <a:chOff x="0" y="699516"/>
            <a:chExt cx="9144000" cy="4276725"/>
          </a:xfrm>
        </p:grpSpPr>
        <p:sp>
          <p:nvSpPr>
            <p:cNvPr id="3" name="object 3"/>
            <p:cNvSpPr/>
            <p:nvPr/>
          </p:nvSpPr>
          <p:spPr>
            <a:xfrm>
              <a:off x="0" y="699516"/>
              <a:ext cx="9144000" cy="42763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0" y="1132331"/>
              <a:ext cx="1998980" cy="1628775"/>
            </a:xfrm>
            <a:custGeom>
              <a:avLst/>
              <a:gdLst/>
              <a:ahLst/>
              <a:cxnLst/>
              <a:rect l="l" t="t" r="r" b="b"/>
              <a:pathLst>
                <a:path w="1998980" h="1628775">
                  <a:moveTo>
                    <a:pt x="1998726" y="1628521"/>
                  </a:moveTo>
                  <a:lnTo>
                    <a:pt x="1984006" y="1568069"/>
                  </a:lnTo>
                  <a:lnTo>
                    <a:pt x="1968500" y="1504315"/>
                  </a:lnTo>
                  <a:lnTo>
                    <a:pt x="1939378" y="1528978"/>
                  </a:lnTo>
                  <a:lnTo>
                    <a:pt x="1375283" y="862584"/>
                  </a:lnTo>
                  <a:lnTo>
                    <a:pt x="1548384" y="862584"/>
                  </a:lnTo>
                  <a:lnTo>
                    <a:pt x="1548384" y="0"/>
                  </a:lnTo>
                  <a:lnTo>
                    <a:pt x="0" y="0"/>
                  </a:lnTo>
                  <a:lnTo>
                    <a:pt x="0" y="862584"/>
                  </a:lnTo>
                  <a:lnTo>
                    <a:pt x="1351915" y="862584"/>
                  </a:lnTo>
                  <a:lnTo>
                    <a:pt x="1336548" y="875665"/>
                  </a:lnTo>
                  <a:lnTo>
                    <a:pt x="1910359" y="1553565"/>
                  </a:lnTo>
                  <a:lnTo>
                    <a:pt x="1881251" y="1578229"/>
                  </a:lnTo>
                  <a:lnTo>
                    <a:pt x="1998726" y="162852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0" y="1132332"/>
              <a:ext cx="1548765" cy="862965"/>
            </a:xfrm>
            <a:custGeom>
              <a:avLst/>
              <a:gdLst/>
              <a:ahLst/>
              <a:cxnLst/>
              <a:rect l="l" t="t" r="r" b="b"/>
              <a:pathLst>
                <a:path w="1548765" h="862964">
                  <a:moveTo>
                    <a:pt x="0" y="862583"/>
                  </a:moveTo>
                  <a:lnTo>
                    <a:pt x="1548384" y="862583"/>
                  </a:lnTo>
                  <a:lnTo>
                    <a:pt x="1548384" y="0"/>
                  </a:lnTo>
                  <a:lnTo>
                    <a:pt x="0" y="0"/>
                  </a:lnTo>
                  <a:lnTo>
                    <a:pt x="0" y="862583"/>
                  </a:lnTo>
                  <a:close/>
                </a:path>
              </a:pathLst>
            </a:custGeom>
            <a:ln w="1219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98801" y="186893"/>
            <a:ext cx="394716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Criando pull</a:t>
            </a:r>
            <a:r>
              <a:rPr sz="3000" spc="-65" dirty="0"/>
              <a:t> </a:t>
            </a:r>
            <a:r>
              <a:rPr sz="3000" dirty="0"/>
              <a:t>requests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129946" y="1124153"/>
            <a:ext cx="1303020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ASSUNTO 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PRINCIPAL</a:t>
            </a:r>
            <a:r>
              <a:rPr sz="18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DA 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ALTERAÇÃO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1854" y="3285490"/>
            <a:ext cx="1460500" cy="590550"/>
            <a:chOff x="101854" y="3285490"/>
            <a:chExt cx="1460500" cy="590550"/>
          </a:xfrm>
        </p:grpSpPr>
        <p:sp>
          <p:nvSpPr>
            <p:cNvPr id="9" name="object 9"/>
            <p:cNvSpPr/>
            <p:nvPr/>
          </p:nvSpPr>
          <p:spPr>
            <a:xfrm>
              <a:off x="108204" y="3291840"/>
              <a:ext cx="1447800" cy="577850"/>
            </a:xfrm>
            <a:custGeom>
              <a:avLst/>
              <a:gdLst/>
              <a:ahLst/>
              <a:cxnLst/>
              <a:rect l="l" t="t" r="r" b="b"/>
              <a:pathLst>
                <a:path w="1447800" h="577850">
                  <a:moveTo>
                    <a:pt x="1447800" y="0"/>
                  </a:moveTo>
                  <a:lnTo>
                    <a:pt x="0" y="0"/>
                  </a:lnTo>
                  <a:lnTo>
                    <a:pt x="0" y="577595"/>
                  </a:lnTo>
                  <a:lnTo>
                    <a:pt x="1447800" y="57759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204" y="3291840"/>
              <a:ext cx="1447800" cy="577850"/>
            </a:xfrm>
            <a:custGeom>
              <a:avLst/>
              <a:gdLst/>
              <a:ahLst/>
              <a:cxnLst/>
              <a:rect l="l" t="t" r="r" b="b"/>
              <a:pathLst>
                <a:path w="1447800" h="577850">
                  <a:moveTo>
                    <a:pt x="0" y="577595"/>
                  </a:moveTo>
                  <a:lnTo>
                    <a:pt x="1447800" y="577595"/>
                  </a:lnTo>
                  <a:lnTo>
                    <a:pt x="1447800" y="0"/>
                  </a:lnTo>
                  <a:lnTo>
                    <a:pt x="0" y="0"/>
                  </a:lnTo>
                  <a:lnTo>
                    <a:pt x="0" y="577595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60400" y="3279394"/>
            <a:ext cx="1143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30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DESCRIÇÃO 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ALHA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51050" y="3783457"/>
            <a:ext cx="4921885" cy="1221740"/>
            <a:chOff x="1551050" y="3783457"/>
            <a:chExt cx="4921885" cy="1221740"/>
          </a:xfrm>
        </p:grpSpPr>
        <p:sp>
          <p:nvSpPr>
            <p:cNvPr id="13" name="object 13"/>
            <p:cNvSpPr/>
            <p:nvPr/>
          </p:nvSpPr>
          <p:spPr>
            <a:xfrm>
              <a:off x="1551050" y="3783457"/>
              <a:ext cx="455295" cy="179070"/>
            </a:xfrm>
            <a:custGeom>
              <a:avLst/>
              <a:gdLst/>
              <a:ahLst/>
              <a:cxnLst/>
              <a:rect l="l" t="t" r="r" b="b"/>
              <a:pathLst>
                <a:path w="455294" h="179070">
                  <a:moveTo>
                    <a:pt x="340154" y="142092"/>
                  </a:moveTo>
                  <a:lnTo>
                    <a:pt x="328803" y="178498"/>
                  </a:lnTo>
                  <a:lnTo>
                    <a:pt x="454913" y="157861"/>
                  </a:lnTo>
                  <a:lnTo>
                    <a:pt x="444411" y="147764"/>
                  </a:lnTo>
                  <a:lnTo>
                    <a:pt x="358394" y="147764"/>
                  </a:lnTo>
                  <a:lnTo>
                    <a:pt x="340154" y="142092"/>
                  </a:lnTo>
                  <a:close/>
                </a:path>
                <a:path w="455294" h="179070">
                  <a:moveTo>
                    <a:pt x="351492" y="105731"/>
                  </a:moveTo>
                  <a:lnTo>
                    <a:pt x="340154" y="142092"/>
                  </a:lnTo>
                  <a:lnTo>
                    <a:pt x="358394" y="147764"/>
                  </a:lnTo>
                  <a:lnTo>
                    <a:pt x="369697" y="111391"/>
                  </a:lnTo>
                  <a:lnTo>
                    <a:pt x="351492" y="105731"/>
                  </a:lnTo>
                  <a:close/>
                </a:path>
                <a:path w="455294" h="179070">
                  <a:moveTo>
                    <a:pt x="362838" y="69342"/>
                  </a:moveTo>
                  <a:lnTo>
                    <a:pt x="351492" y="105731"/>
                  </a:lnTo>
                  <a:lnTo>
                    <a:pt x="369697" y="111391"/>
                  </a:lnTo>
                  <a:lnTo>
                    <a:pt x="358394" y="147764"/>
                  </a:lnTo>
                  <a:lnTo>
                    <a:pt x="444411" y="147764"/>
                  </a:lnTo>
                  <a:lnTo>
                    <a:pt x="362838" y="69342"/>
                  </a:lnTo>
                  <a:close/>
                </a:path>
                <a:path w="455294" h="179070">
                  <a:moveTo>
                    <a:pt x="11430" y="0"/>
                  </a:moveTo>
                  <a:lnTo>
                    <a:pt x="0" y="36322"/>
                  </a:lnTo>
                  <a:lnTo>
                    <a:pt x="340154" y="142092"/>
                  </a:lnTo>
                  <a:lnTo>
                    <a:pt x="351492" y="105731"/>
                  </a:lnTo>
                  <a:lnTo>
                    <a:pt x="114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48072" y="4613148"/>
              <a:ext cx="1295400" cy="363220"/>
            </a:xfrm>
            <a:custGeom>
              <a:avLst/>
              <a:gdLst/>
              <a:ahLst/>
              <a:cxnLst/>
              <a:rect l="l" t="t" r="r" b="b"/>
              <a:pathLst>
                <a:path w="1295400" h="363220">
                  <a:moveTo>
                    <a:pt x="0" y="362711"/>
                  </a:moveTo>
                  <a:lnTo>
                    <a:pt x="1295400" y="362711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362711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74647" y="774191"/>
            <a:ext cx="7769859" cy="4174490"/>
            <a:chOff x="1374647" y="774191"/>
            <a:chExt cx="7769859" cy="4174490"/>
          </a:xfrm>
        </p:grpSpPr>
        <p:sp>
          <p:nvSpPr>
            <p:cNvPr id="3" name="object 3"/>
            <p:cNvSpPr/>
            <p:nvPr/>
          </p:nvSpPr>
          <p:spPr>
            <a:xfrm>
              <a:off x="1540478" y="774191"/>
              <a:ext cx="7603520" cy="41742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03603" y="2790443"/>
              <a:ext cx="4897120" cy="1582420"/>
            </a:xfrm>
            <a:custGeom>
              <a:avLst/>
              <a:gdLst/>
              <a:ahLst/>
              <a:cxnLst/>
              <a:rect l="l" t="t" r="r" b="b"/>
              <a:pathLst>
                <a:path w="4897120" h="1582420">
                  <a:moveTo>
                    <a:pt x="0" y="1581912"/>
                  </a:moveTo>
                  <a:lnTo>
                    <a:pt x="4896612" y="1581912"/>
                  </a:lnTo>
                  <a:lnTo>
                    <a:pt x="4896612" y="0"/>
                  </a:lnTo>
                  <a:lnTo>
                    <a:pt x="0" y="0"/>
                  </a:lnTo>
                  <a:lnTo>
                    <a:pt x="0" y="1581912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88845" y="186893"/>
            <a:ext cx="476694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Pull request sem</a:t>
            </a:r>
            <a:r>
              <a:rPr sz="3000" spc="-65" dirty="0"/>
              <a:t> </a:t>
            </a:r>
            <a:r>
              <a:rPr sz="3000" spc="-5" dirty="0"/>
              <a:t>conflitos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8782" y="272922"/>
            <a:ext cx="272859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/>
              <a:t>Como</a:t>
            </a:r>
            <a:r>
              <a:rPr sz="2700" spc="-55" dirty="0"/>
              <a:t> </a:t>
            </a:r>
            <a:r>
              <a:rPr sz="2700" spc="-5" dirty="0"/>
              <a:t>funciona?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374091" y="1145539"/>
            <a:ext cx="7969884" cy="6057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3695" marR="5080" indent="-341630">
              <a:lnSpc>
                <a:spcPts val="2160"/>
              </a:lnSpc>
              <a:spcBef>
                <a:spcPts val="375"/>
              </a:spcBef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2000" dirty="0">
                <a:latin typeface="Arial"/>
                <a:cs typeface="Arial"/>
              </a:rPr>
              <a:t>A cada alteração </a:t>
            </a:r>
            <a:r>
              <a:rPr sz="2000" spc="-5" dirty="0">
                <a:latin typeface="Arial"/>
                <a:cs typeface="Arial"/>
              </a:rPr>
              <a:t>feita, </a:t>
            </a:r>
            <a:r>
              <a:rPr sz="2000" dirty="0">
                <a:latin typeface="Arial"/>
                <a:cs typeface="Arial"/>
              </a:rPr>
              <a:t>é possível </a:t>
            </a:r>
            <a:r>
              <a:rPr sz="2000" b="1" i="1" dirty="0">
                <a:solidFill>
                  <a:srgbClr val="C00000"/>
                </a:solidFill>
                <a:latin typeface="Arial"/>
                <a:cs typeface="Arial"/>
              </a:rPr>
              <a:t>enviar novamente ao servidor</a:t>
            </a:r>
            <a:r>
              <a:rPr sz="2000" b="1" i="1" spc="-27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  atualizar a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versão.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5567" y="2196083"/>
            <a:ext cx="6624955" cy="504825"/>
          </a:xfrm>
          <a:custGeom>
            <a:avLst/>
            <a:gdLst/>
            <a:ahLst/>
            <a:cxnLst/>
            <a:rect l="l" t="t" r="r" b="b"/>
            <a:pathLst>
              <a:path w="6624955" h="504825">
                <a:moveTo>
                  <a:pt x="6624828" y="0"/>
                </a:moveTo>
                <a:lnTo>
                  <a:pt x="0" y="0"/>
                </a:lnTo>
                <a:lnTo>
                  <a:pt x="0" y="504444"/>
                </a:lnTo>
                <a:lnTo>
                  <a:pt x="6624828" y="504444"/>
                </a:lnTo>
                <a:lnTo>
                  <a:pt x="6624828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15567" y="2196083"/>
            <a:ext cx="6624955" cy="504825"/>
          </a:xfrm>
          <a:prstGeom prst="rect">
            <a:avLst/>
          </a:prstGeom>
          <a:ln w="12192">
            <a:solidFill>
              <a:srgbClr val="41709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82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REPOSITÓRIO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6847" y="2563367"/>
            <a:ext cx="228600" cy="1008380"/>
          </a:xfrm>
          <a:custGeom>
            <a:avLst/>
            <a:gdLst/>
            <a:ahLst/>
            <a:cxnLst/>
            <a:rect l="l" t="t" r="r" b="b"/>
            <a:pathLst>
              <a:path w="228600" h="1008379">
                <a:moveTo>
                  <a:pt x="76200" y="779399"/>
                </a:moveTo>
                <a:lnTo>
                  <a:pt x="0" y="779399"/>
                </a:lnTo>
                <a:lnTo>
                  <a:pt x="114300" y="1007998"/>
                </a:lnTo>
                <a:lnTo>
                  <a:pt x="209550" y="817499"/>
                </a:lnTo>
                <a:lnTo>
                  <a:pt x="76200" y="817499"/>
                </a:lnTo>
                <a:lnTo>
                  <a:pt x="76200" y="779399"/>
                </a:lnTo>
                <a:close/>
              </a:path>
              <a:path w="228600" h="1008379">
                <a:moveTo>
                  <a:pt x="152400" y="0"/>
                </a:moveTo>
                <a:lnTo>
                  <a:pt x="76200" y="0"/>
                </a:lnTo>
                <a:lnTo>
                  <a:pt x="76200" y="817499"/>
                </a:lnTo>
                <a:lnTo>
                  <a:pt x="152400" y="817499"/>
                </a:lnTo>
                <a:lnTo>
                  <a:pt x="152400" y="0"/>
                </a:lnTo>
                <a:close/>
              </a:path>
              <a:path w="228600" h="1008379">
                <a:moveTo>
                  <a:pt x="228600" y="779399"/>
                </a:moveTo>
                <a:lnTo>
                  <a:pt x="152400" y="779399"/>
                </a:lnTo>
                <a:lnTo>
                  <a:pt x="152400" y="817499"/>
                </a:lnTo>
                <a:lnTo>
                  <a:pt x="209550" y="817499"/>
                </a:lnTo>
                <a:lnTo>
                  <a:pt x="228600" y="779399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67698" y="3734084"/>
            <a:ext cx="1174296" cy="879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57215" y="2662427"/>
            <a:ext cx="1319530" cy="1583055"/>
          </a:xfrm>
          <a:custGeom>
            <a:avLst/>
            <a:gdLst/>
            <a:ahLst/>
            <a:cxnLst/>
            <a:rect l="l" t="t" r="r" b="b"/>
            <a:pathLst>
              <a:path w="1319529" h="1583054">
                <a:moveTo>
                  <a:pt x="1166749" y="1506537"/>
                </a:moveTo>
                <a:lnTo>
                  <a:pt x="0" y="1506537"/>
                </a:lnTo>
                <a:lnTo>
                  <a:pt x="0" y="1582737"/>
                </a:lnTo>
                <a:lnTo>
                  <a:pt x="1242949" y="1582737"/>
                </a:lnTo>
                <a:lnTo>
                  <a:pt x="1242949" y="1544637"/>
                </a:lnTo>
                <a:lnTo>
                  <a:pt x="1166749" y="1544637"/>
                </a:lnTo>
                <a:lnTo>
                  <a:pt x="1166749" y="1506537"/>
                </a:lnTo>
                <a:close/>
              </a:path>
              <a:path w="1319529" h="1583054">
                <a:moveTo>
                  <a:pt x="1242949" y="190500"/>
                </a:moveTo>
                <a:lnTo>
                  <a:pt x="1166749" y="190500"/>
                </a:lnTo>
                <a:lnTo>
                  <a:pt x="1166749" y="1544637"/>
                </a:lnTo>
                <a:lnTo>
                  <a:pt x="1204849" y="1506537"/>
                </a:lnTo>
                <a:lnTo>
                  <a:pt x="1242949" y="1506537"/>
                </a:lnTo>
                <a:lnTo>
                  <a:pt x="1242949" y="190500"/>
                </a:lnTo>
                <a:close/>
              </a:path>
              <a:path w="1319529" h="1583054">
                <a:moveTo>
                  <a:pt x="1242949" y="1506537"/>
                </a:moveTo>
                <a:lnTo>
                  <a:pt x="1204849" y="1506537"/>
                </a:lnTo>
                <a:lnTo>
                  <a:pt x="1166749" y="1544637"/>
                </a:lnTo>
                <a:lnTo>
                  <a:pt x="1242949" y="1544637"/>
                </a:lnTo>
                <a:lnTo>
                  <a:pt x="1242949" y="1506537"/>
                </a:lnTo>
                <a:close/>
              </a:path>
              <a:path w="1319529" h="1583054">
                <a:moveTo>
                  <a:pt x="1204849" y="0"/>
                </a:moveTo>
                <a:lnTo>
                  <a:pt x="1090549" y="228600"/>
                </a:lnTo>
                <a:lnTo>
                  <a:pt x="1166749" y="228600"/>
                </a:lnTo>
                <a:lnTo>
                  <a:pt x="1166749" y="190500"/>
                </a:lnTo>
                <a:lnTo>
                  <a:pt x="1300099" y="190500"/>
                </a:lnTo>
                <a:lnTo>
                  <a:pt x="1204849" y="0"/>
                </a:lnTo>
                <a:close/>
              </a:path>
              <a:path w="1319529" h="1583054">
                <a:moveTo>
                  <a:pt x="1300099" y="190500"/>
                </a:moveTo>
                <a:lnTo>
                  <a:pt x="1242949" y="190500"/>
                </a:lnTo>
                <a:lnTo>
                  <a:pt x="1242949" y="228600"/>
                </a:lnTo>
                <a:lnTo>
                  <a:pt x="1319149" y="228600"/>
                </a:lnTo>
                <a:lnTo>
                  <a:pt x="1300099" y="19050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1144"/>
            <a:ext cx="9144000" cy="4154804"/>
            <a:chOff x="0" y="771144"/>
            <a:chExt cx="9144000" cy="4154804"/>
          </a:xfrm>
        </p:grpSpPr>
        <p:sp>
          <p:nvSpPr>
            <p:cNvPr id="3" name="object 3"/>
            <p:cNvSpPr/>
            <p:nvPr/>
          </p:nvSpPr>
          <p:spPr>
            <a:xfrm>
              <a:off x="0" y="771144"/>
              <a:ext cx="9144000" cy="41544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43783" y="1994916"/>
              <a:ext cx="1080770" cy="506095"/>
            </a:xfrm>
            <a:custGeom>
              <a:avLst/>
              <a:gdLst/>
              <a:ahLst/>
              <a:cxnLst/>
              <a:rect l="l" t="t" r="r" b="b"/>
              <a:pathLst>
                <a:path w="1080770" h="506094">
                  <a:moveTo>
                    <a:pt x="0" y="505968"/>
                  </a:moveTo>
                  <a:lnTo>
                    <a:pt x="1080516" y="505968"/>
                  </a:lnTo>
                  <a:lnTo>
                    <a:pt x="1080516" y="0"/>
                  </a:lnTo>
                  <a:lnTo>
                    <a:pt x="0" y="0"/>
                  </a:lnTo>
                  <a:lnTo>
                    <a:pt x="0" y="505968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58008" y="186893"/>
            <a:ext cx="442785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Branches do</a:t>
            </a:r>
            <a:r>
              <a:rPr sz="3000" spc="-65" dirty="0"/>
              <a:t> </a:t>
            </a:r>
            <a:r>
              <a:rPr sz="3000" spc="-5" dirty="0"/>
              <a:t>repositório</a:t>
            </a:r>
            <a:endParaRPr sz="3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15924"/>
            <a:ext cx="9144000" cy="4105910"/>
            <a:chOff x="0" y="915924"/>
            <a:chExt cx="9144000" cy="4105910"/>
          </a:xfrm>
        </p:grpSpPr>
        <p:sp>
          <p:nvSpPr>
            <p:cNvPr id="3" name="object 3"/>
            <p:cNvSpPr/>
            <p:nvPr/>
          </p:nvSpPr>
          <p:spPr>
            <a:xfrm>
              <a:off x="0" y="915924"/>
              <a:ext cx="9144000" cy="41056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76755" y="2284476"/>
              <a:ext cx="6190615" cy="1871980"/>
            </a:xfrm>
            <a:custGeom>
              <a:avLst/>
              <a:gdLst/>
              <a:ahLst/>
              <a:cxnLst/>
              <a:rect l="l" t="t" r="r" b="b"/>
              <a:pathLst>
                <a:path w="6190615" h="1871979">
                  <a:moveTo>
                    <a:pt x="0" y="1871472"/>
                  </a:moveTo>
                  <a:lnTo>
                    <a:pt x="6190488" y="1871472"/>
                  </a:lnTo>
                  <a:lnTo>
                    <a:pt x="6190488" y="0"/>
                  </a:lnTo>
                  <a:lnTo>
                    <a:pt x="0" y="0"/>
                  </a:lnTo>
                  <a:lnTo>
                    <a:pt x="0" y="1871472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58008" y="232664"/>
            <a:ext cx="44265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latin typeface="Arial"/>
                <a:cs typeface="Arial"/>
              </a:rPr>
              <a:t>Branches </a:t>
            </a:r>
            <a:r>
              <a:rPr sz="3000" dirty="0"/>
              <a:t>do</a:t>
            </a:r>
            <a:r>
              <a:rPr sz="3000" spc="-30" dirty="0"/>
              <a:t> </a:t>
            </a:r>
            <a:r>
              <a:rPr sz="3000" spc="-5" dirty="0"/>
              <a:t>repositório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72817" y="668528"/>
            <a:ext cx="5205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2A3990"/>
                </a:solidFill>
                <a:latin typeface="Arial"/>
                <a:cs typeface="Arial"/>
              </a:rPr>
              <a:t>Sincronizando mudanças</a:t>
            </a:r>
            <a:r>
              <a:rPr sz="2400" b="1" spc="-20" dirty="0">
                <a:solidFill>
                  <a:srgbClr val="2A399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A3990"/>
                </a:solidFill>
                <a:latin typeface="Arial"/>
                <a:cs typeface="Arial"/>
              </a:rPr>
              <a:t>(merging)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091" y="7696"/>
            <a:ext cx="3449320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Comandos</a:t>
            </a:r>
            <a:r>
              <a:rPr spc="-55" dirty="0"/>
              <a:t> </a:t>
            </a:r>
            <a:r>
              <a:rPr dirty="0"/>
              <a:t>Básicos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16835" y="1347216"/>
            <a:ext cx="4585970" cy="122555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232410" marR="664210">
              <a:lnSpc>
                <a:spcPct val="100200"/>
              </a:lnSpc>
              <a:spcBef>
                <a:spcPts val="665"/>
              </a:spcBef>
              <a:buClr>
                <a:srgbClr val="434343"/>
              </a:buClr>
              <a:buSzPct val="80000"/>
              <a:buChar char="•"/>
              <a:tabLst>
                <a:tab pos="575310" algn="l"/>
                <a:tab pos="575945" algn="l"/>
              </a:tabLst>
            </a:pPr>
            <a:r>
              <a:rPr sz="2000" dirty="0">
                <a:latin typeface="Arial"/>
                <a:cs typeface="Arial"/>
              </a:rPr>
              <a:t>git merge </a:t>
            </a:r>
            <a:r>
              <a:rPr sz="2000" spc="-5" dirty="0">
                <a:latin typeface="Arial"/>
                <a:cs typeface="Arial"/>
              </a:rPr>
              <a:t>[nome-da-branch] </a:t>
            </a:r>
            <a:r>
              <a:rPr sz="2000" spc="-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Junta dois ou </a:t>
            </a:r>
            <a:r>
              <a:rPr sz="1800" i="1" spc="-10" dirty="0">
                <a:solidFill>
                  <a:srgbClr val="00AF50"/>
                </a:solidFill>
                <a:latin typeface="Arial"/>
                <a:cs typeface="Arial"/>
              </a:rPr>
              <a:t>mais </a:t>
            </a:r>
            <a:r>
              <a:rPr sz="1800" i="1" spc="-5" dirty="0">
                <a:solidFill>
                  <a:srgbClr val="00AF50"/>
                </a:solidFill>
                <a:latin typeface="Arial"/>
                <a:cs typeface="Arial"/>
              </a:rPr>
              <a:t>históricos e uni o  ramo.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8233" y="2657983"/>
            <a:ext cx="607885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Perceba que o ponteiro (HEAD) está </a:t>
            </a:r>
            <a:r>
              <a:rPr sz="2000" spc="-5" dirty="0">
                <a:latin typeface="Arial"/>
                <a:cs typeface="Arial"/>
              </a:rPr>
              <a:t>no </a:t>
            </a:r>
            <a:r>
              <a:rPr sz="2000" dirty="0">
                <a:latin typeface="Arial"/>
                <a:cs typeface="Arial"/>
              </a:rPr>
              <a:t>branch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“dev”.</a:t>
            </a:r>
            <a:endParaRPr sz="20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Altere para </a:t>
            </a:r>
            <a:r>
              <a:rPr sz="2000" dirty="0">
                <a:latin typeface="Arial"/>
                <a:cs typeface="Arial"/>
              </a:rPr>
              <a:t>o </a:t>
            </a:r>
            <a:r>
              <a:rPr sz="2000" spc="-5" dirty="0">
                <a:latin typeface="Arial"/>
                <a:cs typeface="Arial"/>
              </a:rPr>
              <a:t>branch </a:t>
            </a:r>
            <a:r>
              <a:rPr sz="2000" dirty="0">
                <a:latin typeface="Arial"/>
                <a:cs typeface="Arial"/>
              </a:rPr>
              <a:t>“master” e realize um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“commit”.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5623" y="3268979"/>
            <a:ext cx="4497324" cy="1799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Comandos</a:t>
            </a:r>
            <a:r>
              <a:rPr spc="-55" dirty="0"/>
              <a:t> </a:t>
            </a:r>
            <a:r>
              <a:rPr dirty="0"/>
              <a:t>Básicos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10360" y="352192"/>
            <a:ext cx="6080125" cy="966469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379730">
              <a:lnSpc>
                <a:spcPct val="100000"/>
              </a:lnSpc>
              <a:spcBef>
                <a:spcPts val="1250"/>
              </a:spcBef>
            </a:pPr>
            <a:r>
              <a:rPr sz="2400" b="1" spc="-5" dirty="0">
                <a:solidFill>
                  <a:srgbClr val="2A3990"/>
                </a:solidFill>
                <a:latin typeface="Arial"/>
                <a:cs typeface="Arial"/>
              </a:rPr>
              <a:t>Sincronizando mudanças</a:t>
            </a:r>
            <a:r>
              <a:rPr sz="2400" b="1" spc="-10" dirty="0">
                <a:solidFill>
                  <a:srgbClr val="2A399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A3990"/>
                </a:solidFill>
                <a:latin typeface="Arial"/>
                <a:cs typeface="Arial"/>
              </a:rPr>
              <a:t>(merging)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2000" dirty="0">
                <a:latin typeface="Arial"/>
                <a:cs typeface="Arial"/>
              </a:rPr>
              <a:t>Perceba que o ponteiro (HEAD) está no </a:t>
            </a:r>
            <a:r>
              <a:rPr sz="2000" spc="-5" dirty="0">
                <a:latin typeface="Arial"/>
                <a:cs typeface="Arial"/>
              </a:rPr>
              <a:t>branch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“dev”.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4100" y="1761679"/>
            <a:ext cx="3951134" cy="11083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84147" y="2860268"/>
            <a:ext cx="5918200" cy="183007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Arial"/>
                <a:cs typeface="Arial"/>
              </a:rPr>
              <a:t>Altere </a:t>
            </a:r>
            <a:r>
              <a:rPr sz="2000" dirty="0">
                <a:latin typeface="Arial"/>
                <a:cs typeface="Arial"/>
              </a:rPr>
              <a:t>para o </a:t>
            </a:r>
            <a:r>
              <a:rPr sz="2000" spc="-5" dirty="0">
                <a:latin typeface="Arial"/>
                <a:cs typeface="Arial"/>
              </a:rPr>
              <a:t>branch </a:t>
            </a:r>
            <a:r>
              <a:rPr sz="2000" dirty="0">
                <a:latin typeface="Arial"/>
                <a:cs typeface="Arial"/>
              </a:rPr>
              <a:t>“master” e </a:t>
            </a:r>
            <a:r>
              <a:rPr sz="2000" spc="-5" dirty="0">
                <a:latin typeface="Arial"/>
                <a:cs typeface="Arial"/>
              </a:rPr>
              <a:t>realize </a:t>
            </a:r>
            <a:r>
              <a:rPr sz="2000" dirty="0">
                <a:latin typeface="Arial"/>
                <a:cs typeface="Arial"/>
              </a:rPr>
              <a:t>um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“commit”.</a:t>
            </a:r>
            <a:endParaRPr sz="2000">
              <a:latin typeface="Arial"/>
              <a:cs typeface="Arial"/>
            </a:endParaRPr>
          </a:p>
          <a:p>
            <a:pPr marL="617855" marR="1162050">
              <a:lnSpc>
                <a:spcPct val="100000"/>
              </a:lnSpc>
              <a:spcBef>
                <a:spcPts val="1100"/>
              </a:spcBef>
            </a:pPr>
            <a:r>
              <a:rPr sz="2000" dirty="0">
                <a:solidFill>
                  <a:srgbClr val="2D75B6"/>
                </a:solidFill>
                <a:latin typeface="Arial"/>
                <a:cs typeface="Arial"/>
              </a:rPr>
              <a:t>projetoPraticas$ </a:t>
            </a:r>
            <a:r>
              <a:rPr sz="2000" dirty="0">
                <a:latin typeface="Arial"/>
                <a:cs typeface="Arial"/>
              </a:rPr>
              <a:t>git checkout master  </a:t>
            </a:r>
            <a:r>
              <a:rPr sz="2000" dirty="0">
                <a:solidFill>
                  <a:srgbClr val="2D75B6"/>
                </a:solidFill>
                <a:latin typeface="Arial"/>
                <a:cs typeface="Arial"/>
              </a:rPr>
              <a:t>projetoPraticas$ </a:t>
            </a:r>
            <a:r>
              <a:rPr sz="2000" dirty="0">
                <a:latin typeface="Arial"/>
                <a:cs typeface="Arial"/>
              </a:rPr>
              <a:t>echo f &gt; </a:t>
            </a:r>
            <a:r>
              <a:rPr sz="2000" spc="-10" dirty="0">
                <a:latin typeface="Arial"/>
                <a:cs typeface="Arial"/>
              </a:rPr>
              <a:t>f.txt  </a:t>
            </a:r>
            <a:r>
              <a:rPr sz="2000" dirty="0">
                <a:solidFill>
                  <a:srgbClr val="2D75B6"/>
                </a:solidFill>
                <a:latin typeface="Arial"/>
                <a:cs typeface="Arial"/>
              </a:rPr>
              <a:t>projetoPraticas$ </a:t>
            </a:r>
            <a:r>
              <a:rPr sz="2000" dirty="0">
                <a:latin typeface="Arial"/>
                <a:cs typeface="Arial"/>
              </a:rPr>
              <a:t>git add .  </a:t>
            </a:r>
            <a:r>
              <a:rPr sz="2000" dirty="0">
                <a:solidFill>
                  <a:srgbClr val="2D75B6"/>
                </a:solidFill>
                <a:latin typeface="Arial"/>
                <a:cs typeface="Arial"/>
              </a:rPr>
              <a:t>projetoPraticas$ </a:t>
            </a:r>
            <a:r>
              <a:rPr sz="2000" dirty="0">
                <a:latin typeface="Arial"/>
                <a:cs typeface="Arial"/>
              </a:rPr>
              <a:t>git commit –m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“f.txt”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9347" y="498728"/>
            <a:ext cx="6202680" cy="1035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087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2A3990"/>
                </a:solidFill>
                <a:latin typeface="Arial"/>
                <a:cs typeface="Arial"/>
              </a:rPr>
              <a:t>Sincronizando mudanças</a:t>
            </a:r>
            <a:r>
              <a:rPr sz="2400" b="1" spc="-10" dirty="0">
                <a:solidFill>
                  <a:srgbClr val="2A399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A3990"/>
                </a:solidFill>
                <a:latin typeface="Arial"/>
                <a:cs typeface="Arial"/>
              </a:rPr>
              <a:t>(merging)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A ramificação após o commit em “master” ficará</a:t>
            </a:r>
            <a:r>
              <a:rPr sz="2000" spc="-3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assim: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091" y="7696"/>
            <a:ext cx="3449320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Comandos</a:t>
            </a:r>
            <a:r>
              <a:rPr spc="-55" dirty="0"/>
              <a:t> </a:t>
            </a:r>
            <a:r>
              <a:rPr dirty="0"/>
              <a:t>Básicos</a:t>
            </a:r>
          </a:p>
        </p:txBody>
      </p:sp>
      <p:sp>
        <p:nvSpPr>
          <p:cNvPr id="4" name="object 4"/>
          <p:cNvSpPr/>
          <p:nvPr/>
        </p:nvSpPr>
        <p:spPr>
          <a:xfrm>
            <a:off x="2250948" y="1975104"/>
            <a:ext cx="4162084" cy="220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Comandos</a:t>
            </a:r>
            <a:r>
              <a:rPr spc="-55" dirty="0"/>
              <a:t> </a:t>
            </a:r>
            <a:r>
              <a:rPr dirty="0"/>
              <a:t>Básicos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3519" y="289387"/>
            <a:ext cx="5206365" cy="1290320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2400" b="1" spc="-5" dirty="0">
                <a:solidFill>
                  <a:srgbClr val="2A3990"/>
                </a:solidFill>
                <a:latin typeface="Arial"/>
                <a:cs typeface="Arial"/>
              </a:rPr>
              <a:t>Sincronizando mudanças</a:t>
            </a:r>
            <a:r>
              <a:rPr sz="2400" b="1" spc="-15" dirty="0">
                <a:solidFill>
                  <a:srgbClr val="2A399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A3990"/>
                </a:solidFill>
                <a:latin typeface="Arial"/>
                <a:cs typeface="Arial"/>
              </a:rPr>
              <a:t>(merging)</a:t>
            </a:r>
            <a:endParaRPr sz="2400">
              <a:latin typeface="Arial"/>
              <a:cs typeface="Arial"/>
            </a:endParaRPr>
          </a:p>
          <a:p>
            <a:pPr marL="772160" marR="995044" indent="350520">
              <a:lnSpc>
                <a:spcPts val="2340"/>
              </a:lnSpc>
              <a:spcBef>
                <a:spcPts val="1190"/>
              </a:spcBef>
            </a:pPr>
            <a:r>
              <a:rPr sz="2000" dirty="0">
                <a:latin typeface="Arial"/>
                <a:cs typeface="Arial"/>
              </a:rPr>
              <a:t>Agora utilize o comando  </a:t>
            </a:r>
            <a:r>
              <a:rPr sz="2000" dirty="0">
                <a:solidFill>
                  <a:srgbClr val="2D75B6"/>
                </a:solidFill>
                <a:latin typeface="Arial"/>
                <a:cs typeface="Arial"/>
              </a:rPr>
              <a:t>projetoPraticas$ </a:t>
            </a:r>
            <a:r>
              <a:rPr sz="2000" dirty="0">
                <a:latin typeface="Arial"/>
                <a:cs typeface="Arial"/>
              </a:rPr>
              <a:t>git merge</a:t>
            </a:r>
            <a:r>
              <a:rPr sz="2000" spc="-2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dev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5667" y="1696174"/>
            <a:ext cx="4972050" cy="2207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1180" y="4111244"/>
            <a:ext cx="843089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Perceba que há divergências (pelo commit anterior possuir dois pais),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mas</a:t>
            </a:r>
            <a:endParaRPr sz="2000">
              <a:latin typeface="Arial"/>
              <a:cs typeface="Arial"/>
            </a:endParaRPr>
          </a:p>
          <a:p>
            <a:pPr marL="58419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não há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CONFLITOS </a:t>
            </a:r>
            <a:r>
              <a:rPr sz="2000" dirty="0">
                <a:latin typeface="Arial"/>
                <a:cs typeface="Arial"/>
              </a:rPr>
              <a:t>então o merge é criado e há a união dos dois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ramos.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4755" y="690753"/>
            <a:ext cx="7094855" cy="8902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9705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2A3990"/>
                </a:solidFill>
                <a:latin typeface="Arial"/>
                <a:cs typeface="Arial"/>
              </a:rPr>
              <a:t>E </a:t>
            </a:r>
            <a:r>
              <a:rPr sz="2400" b="1" spc="-5" dirty="0">
                <a:solidFill>
                  <a:srgbClr val="2A3990"/>
                </a:solidFill>
                <a:latin typeface="Arial"/>
                <a:cs typeface="Arial"/>
              </a:rPr>
              <a:t>quando </a:t>
            </a:r>
            <a:r>
              <a:rPr sz="2400" b="1" dirty="0">
                <a:solidFill>
                  <a:srgbClr val="2A3990"/>
                </a:solidFill>
                <a:latin typeface="Arial"/>
                <a:cs typeface="Arial"/>
              </a:rPr>
              <a:t>há </a:t>
            </a:r>
            <a:r>
              <a:rPr sz="2400" b="1" spc="-5" dirty="0">
                <a:solidFill>
                  <a:srgbClr val="2A3990"/>
                </a:solidFill>
                <a:latin typeface="Arial"/>
                <a:cs typeface="Arial"/>
              </a:rPr>
              <a:t>conflito?</a:t>
            </a:r>
            <a:r>
              <a:rPr sz="2400" b="1" spc="-65" dirty="0">
                <a:solidFill>
                  <a:srgbClr val="2A3990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2A3990"/>
                </a:solidFill>
                <a:latin typeface="Arial"/>
                <a:cs typeface="Arial"/>
              </a:rPr>
              <a:t>Vejamos…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000" b="1" spc="-5" dirty="0">
                <a:latin typeface="Arial"/>
                <a:cs typeface="Arial"/>
              </a:rPr>
              <a:t>Remova </a:t>
            </a:r>
            <a:r>
              <a:rPr sz="2000" b="1" dirty="0">
                <a:latin typeface="Arial"/>
                <a:cs typeface="Arial"/>
              </a:rPr>
              <a:t>o branch </a:t>
            </a:r>
            <a:r>
              <a:rPr sz="2000" b="1" spc="-5" dirty="0">
                <a:latin typeface="Arial"/>
                <a:cs typeface="Arial"/>
              </a:rPr>
              <a:t>“dev” </a:t>
            </a:r>
            <a:r>
              <a:rPr sz="2000" b="1" dirty="0">
                <a:latin typeface="Arial"/>
                <a:cs typeface="Arial"/>
              </a:rPr>
              <a:t>e </a:t>
            </a:r>
            <a:r>
              <a:rPr sz="2000" b="1" spc="-5" dirty="0">
                <a:latin typeface="Arial"/>
                <a:cs typeface="Arial"/>
              </a:rPr>
              <a:t>crie </a:t>
            </a:r>
            <a:r>
              <a:rPr sz="2000" b="1" dirty="0">
                <a:latin typeface="Arial"/>
                <a:cs typeface="Arial"/>
              </a:rPr>
              <a:t>outra </a:t>
            </a:r>
            <a:r>
              <a:rPr sz="2000" b="1" spc="-5" dirty="0">
                <a:latin typeface="Arial"/>
                <a:cs typeface="Arial"/>
              </a:rPr>
              <a:t>com </a:t>
            </a:r>
            <a:r>
              <a:rPr sz="2000" b="1" dirty="0">
                <a:latin typeface="Arial"/>
                <a:cs typeface="Arial"/>
              </a:rPr>
              <a:t>o </a:t>
            </a:r>
            <a:r>
              <a:rPr sz="2000" b="1" spc="-5" dirty="0">
                <a:latin typeface="Arial"/>
                <a:cs typeface="Arial"/>
              </a:rPr>
              <a:t>nome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“feature”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017" y="23571"/>
            <a:ext cx="3449320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Comandos</a:t>
            </a:r>
            <a:r>
              <a:rPr spc="-55" dirty="0"/>
              <a:t> </a:t>
            </a:r>
            <a:r>
              <a:rPr dirty="0"/>
              <a:t>Básicos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08049" y="1657858"/>
            <a:ext cx="4655820" cy="307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D75B6"/>
                </a:solidFill>
                <a:latin typeface="Arial"/>
                <a:cs typeface="Arial"/>
              </a:rPr>
              <a:t>projetoPraticas$ </a:t>
            </a:r>
            <a:r>
              <a:rPr sz="2000" dirty="0">
                <a:latin typeface="Arial"/>
                <a:cs typeface="Arial"/>
              </a:rPr>
              <a:t>git branch –d dev  </a:t>
            </a:r>
            <a:r>
              <a:rPr sz="2000" dirty="0">
                <a:solidFill>
                  <a:srgbClr val="2D75B6"/>
                </a:solidFill>
                <a:latin typeface="Arial"/>
                <a:cs typeface="Arial"/>
              </a:rPr>
              <a:t>projetoPraticas$ </a:t>
            </a:r>
            <a:r>
              <a:rPr sz="2000" dirty="0">
                <a:latin typeface="Arial"/>
                <a:cs typeface="Arial"/>
              </a:rPr>
              <a:t>git checkout –b</a:t>
            </a:r>
            <a:r>
              <a:rPr sz="2000" spc="-25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“feature”  </a:t>
            </a:r>
            <a:r>
              <a:rPr sz="2000" dirty="0">
                <a:solidFill>
                  <a:srgbClr val="2D75B6"/>
                </a:solidFill>
                <a:latin typeface="Arial"/>
                <a:cs typeface="Arial"/>
              </a:rPr>
              <a:t>projetoPraticas$ </a:t>
            </a:r>
            <a:r>
              <a:rPr sz="2000" dirty="0">
                <a:latin typeface="Arial"/>
                <a:cs typeface="Arial"/>
              </a:rPr>
              <a:t>echo praticas1 &gt; </a:t>
            </a:r>
            <a:r>
              <a:rPr sz="2000" spc="-10" dirty="0">
                <a:latin typeface="Arial"/>
                <a:cs typeface="Arial"/>
              </a:rPr>
              <a:t>g.txt  </a:t>
            </a:r>
            <a:r>
              <a:rPr sz="2000" dirty="0">
                <a:solidFill>
                  <a:srgbClr val="2D75B6"/>
                </a:solidFill>
                <a:latin typeface="Arial"/>
                <a:cs typeface="Arial"/>
              </a:rPr>
              <a:t>projetoPraticas$ </a:t>
            </a:r>
            <a:r>
              <a:rPr sz="2000" dirty="0">
                <a:latin typeface="Arial"/>
                <a:cs typeface="Arial"/>
              </a:rPr>
              <a:t>git add .  </a:t>
            </a:r>
            <a:r>
              <a:rPr sz="2000" dirty="0">
                <a:solidFill>
                  <a:srgbClr val="2D75B6"/>
                </a:solidFill>
                <a:latin typeface="Arial"/>
                <a:cs typeface="Arial"/>
              </a:rPr>
              <a:t>projetoPraticas$ </a:t>
            </a:r>
            <a:r>
              <a:rPr sz="2000" dirty="0">
                <a:latin typeface="Arial"/>
                <a:cs typeface="Arial"/>
              </a:rPr>
              <a:t>git commit –m </a:t>
            </a:r>
            <a:r>
              <a:rPr sz="2000" spc="-10" dirty="0">
                <a:latin typeface="Arial"/>
                <a:cs typeface="Arial"/>
              </a:rPr>
              <a:t>g.txt  </a:t>
            </a:r>
            <a:r>
              <a:rPr sz="2000" dirty="0">
                <a:solidFill>
                  <a:srgbClr val="2D75B6"/>
                </a:solidFill>
                <a:latin typeface="Arial"/>
                <a:cs typeface="Arial"/>
              </a:rPr>
              <a:t>projetoPraticas$ </a:t>
            </a:r>
            <a:r>
              <a:rPr sz="2000" dirty="0">
                <a:latin typeface="Arial"/>
                <a:cs typeface="Arial"/>
              </a:rPr>
              <a:t>git checkout master  </a:t>
            </a:r>
            <a:r>
              <a:rPr sz="2000" dirty="0">
                <a:solidFill>
                  <a:srgbClr val="2D75B6"/>
                </a:solidFill>
                <a:latin typeface="Arial"/>
                <a:cs typeface="Arial"/>
              </a:rPr>
              <a:t>projetoPraticas$ </a:t>
            </a:r>
            <a:r>
              <a:rPr sz="2000" dirty="0">
                <a:latin typeface="Arial"/>
                <a:cs typeface="Arial"/>
              </a:rPr>
              <a:t>echo praticas2 &gt; </a:t>
            </a:r>
            <a:r>
              <a:rPr sz="2000" spc="-10" dirty="0">
                <a:latin typeface="Arial"/>
                <a:cs typeface="Arial"/>
              </a:rPr>
              <a:t>g.txt  </a:t>
            </a:r>
            <a:r>
              <a:rPr sz="2000" dirty="0">
                <a:solidFill>
                  <a:srgbClr val="2D75B6"/>
                </a:solidFill>
                <a:latin typeface="Arial"/>
                <a:cs typeface="Arial"/>
              </a:rPr>
              <a:t>projetoPraticas$ </a:t>
            </a:r>
            <a:r>
              <a:rPr sz="2000" dirty="0">
                <a:latin typeface="Arial"/>
                <a:cs typeface="Arial"/>
              </a:rPr>
              <a:t>git add .  </a:t>
            </a:r>
            <a:r>
              <a:rPr sz="2000" dirty="0">
                <a:solidFill>
                  <a:srgbClr val="2D75B6"/>
                </a:solidFill>
                <a:latin typeface="Arial"/>
                <a:cs typeface="Arial"/>
              </a:rPr>
              <a:t>projetoPraticas$ </a:t>
            </a:r>
            <a:r>
              <a:rPr sz="2000" dirty="0">
                <a:latin typeface="Arial"/>
                <a:cs typeface="Arial"/>
              </a:rPr>
              <a:t>git commit –m </a:t>
            </a:r>
            <a:r>
              <a:rPr sz="2000" spc="-10" dirty="0">
                <a:latin typeface="Arial"/>
                <a:cs typeface="Arial"/>
              </a:rPr>
              <a:t>g.txt  </a:t>
            </a:r>
            <a:r>
              <a:rPr sz="2000" dirty="0">
                <a:solidFill>
                  <a:srgbClr val="2D75B6"/>
                </a:solidFill>
                <a:latin typeface="Arial"/>
                <a:cs typeface="Arial"/>
              </a:rPr>
              <a:t>projetoPraticas$ </a:t>
            </a:r>
            <a:r>
              <a:rPr sz="2000" dirty="0">
                <a:latin typeface="Arial"/>
                <a:cs typeface="Arial"/>
              </a:rPr>
              <a:t>git merge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feature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09259" y="3564635"/>
            <a:ext cx="792480" cy="173990"/>
          </a:xfrm>
          <a:custGeom>
            <a:avLst/>
            <a:gdLst/>
            <a:ahLst/>
            <a:cxnLst/>
            <a:rect l="l" t="t" r="r" b="b"/>
            <a:pathLst>
              <a:path w="792479" h="173989">
                <a:moveTo>
                  <a:pt x="173736" y="0"/>
                </a:moveTo>
                <a:lnTo>
                  <a:pt x="0" y="86867"/>
                </a:lnTo>
                <a:lnTo>
                  <a:pt x="173736" y="173735"/>
                </a:lnTo>
                <a:lnTo>
                  <a:pt x="173736" y="115823"/>
                </a:lnTo>
                <a:lnTo>
                  <a:pt x="144779" y="115823"/>
                </a:lnTo>
                <a:lnTo>
                  <a:pt x="144779" y="57911"/>
                </a:lnTo>
                <a:lnTo>
                  <a:pt x="173736" y="57911"/>
                </a:lnTo>
                <a:lnTo>
                  <a:pt x="173736" y="0"/>
                </a:lnTo>
                <a:close/>
              </a:path>
              <a:path w="792479" h="173989">
                <a:moveTo>
                  <a:pt x="173736" y="57911"/>
                </a:moveTo>
                <a:lnTo>
                  <a:pt x="144779" y="57911"/>
                </a:lnTo>
                <a:lnTo>
                  <a:pt x="144779" y="115823"/>
                </a:lnTo>
                <a:lnTo>
                  <a:pt x="173736" y="115823"/>
                </a:lnTo>
                <a:lnTo>
                  <a:pt x="173736" y="57911"/>
                </a:lnTo>
                <a:close/>
              </a:path>
              <a:path w="792479" h="173989">
                <a:moveTo>
                  <a:pt x="792099" y="57911"/>
                </a:moveTo>
                <a:lnTo>
                  <a:pt x="173736" y="57911"/>
                </a:lnTo>
                <a:lnTo>
                  <a:pt x="173736" y="115823"/>
                </a:lnTo>
                <a:lnTo>
                  <a:pt x="792226" y="115823"/>
                </a:lnTo>
                <a:lnTo>
                  <a:pt x="792099" y="579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28132" y="2333244"/>
            <a:ext cx="792480" cy="173990"/>
          </a:xfrm>
          <a:custGeom>
            <a:avLst/>
            <a:gdLst/>
            <a:ahLst/>
            <a:cxnLst/>
            <a:rect l="l" t="t" r="r" b="b"/>
            <a:pathLst>
              <a:path w="792479" h="173989">
                <a:moveTo>
                  <a:pt x="173735" y="0"/>
                </a:moveTo>
                <a:lnTo>
                  <a:pt x="0" y="86868"/>
                </a:lnTo>
                <a:lnTo>
                  <a:pt x="173735" y="173736"/>
                </a:lnTo>
                <a:lnTo>
                  <a:pt x="173735" y="115824"/>
                </a:lnTo>
                <a:lnTo>
                  <a:pt x="144779" y="115824"/>
                </a:lnTo>
                <a:lnTo>
                  <a:pt x="144779" y="57912"/>
                </a:lnTo>
                <a:lnTo>
                  <a:pt x="173735" y="57912"/>
                </a:lnTo>
                <a:lnTo>
                  <a:pt x="173735" y="0"/>
                </a:lnTo>
                <a:close/>
              </a:path>
              <a:path w="792479" h="173989">
                <a:moveTo>
                  <a:pt x="173735" y="57912"/>
                </a:moveTo>
                <a:lnTo>
                  <a:pt x="144779" y="57912"/>
                </a:lnTo>
                <a:lnTo>
                  <a:pt x="144779" y="115824"/>
                </a:lnTo>
                <a:lnTo>
                  <a:pt x="173735" y="115824"/>
                </a:lnTo>
                <a:lnTo>
                  <a:pt x="173735" y="57912"/>
                </a:lnTo>
                <a:close/>
              </a:path>
              <a:path w="792479" h="173989">
                <a:moveTo>
                  <a:pt x="792098" y="57912"/>
                </a:moveTo>
                <a:lnTo>
                  <a:pt x="173735" y="57912"/>
                </a:lnTo>
                <a:lnTo>
                  <a:pt x="173735" y="115824"/>
                </a:lnTo>
                <a:lnTo>
                  <a:pt x="792098" y="115824"/>
                </a:lnTo>
                <a:lnTo>
                  <a:pt x="792098" y="579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74663" y="1811782"/>
            <a:ext cx="162306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Criado um  arquivo com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  nome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práticas  no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conteúdo.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56984" y="3325114"/>
            <a:ext cx="2355215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Crio a divergência  porque tenho duas  ramificações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usando  o mesmo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arquivo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0873" y="173227"/>
            <a:ext cx="416179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Ramificação de</a:t>
            </a:r>
            <a:r>
              <a:rPr spc="-85" dirty="0"/>
              <a:t> </a:t>
            </a:r>
            <a:r>
              <a:rPr dirty="0"/>
              <a:t>conflito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67868" y="1269762"/>
            <a:ext cx="5338445" cy="2821940"/>
            <a:chOff x="467868" y="1269762"/>
            <a:chExt cx="5338445" cy="2821940"/>
          </a:xfrm>
        </p:grpSpPr>
        <p:sp>
          <p:nvSpPr>
            <p:cNvPr id="4" name="object 4"/>
            <p:cNvSpPr/>
            <p:nvPr/>
          </p:nvSpPr>
          <p:spPr>
            <a:xfrm>
              <a:off x="467868" y="1269762"/>
              <a:ext cx="5338262" cy="28214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00371" y="1563623"/>
              <a:ext cx="368808" cy="5029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5897879" y="3363467"/>
            <a:ext cx="370332" cy="504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190488" y="2084832"/>
            <a:ext cx="668020" cy="676910"/>
            <a:chOff x="6190488" y="2084832"/>
            <a:chExt cx="668020" cy="676910"/>
          </a:xfrm>
        </p:grpSpPr>
        <p:sp>
          <p:nvSpPr>
            <p:cNvPr id="8" name="object 8"/>
            <p:cNvSpPr/>
            <p:nvPr/>
          </p:nvSpPr>
          <p:spPr>
            <a:xfrm>
              <a:off x="6196584" y="2090928"/>
              <a:ext cx="655320" cy="664845"/>
            </a:xfrm>
            <a:custGeom>
              <a:avLst/>
              <a:gdLst/>
              <a:ahLst/>
              <a:cxnLst/>
              <a:rect l="l" t="t" r="r" b="b"/>
              <a:pathLst>
                <a:path w="655320" h="664844">
                  <a:moveTo>
                    <a:pt x="327660" y="0"/>
                  </a:moveTo>
                  <a:lnTo>
                    <a:pt x="279237" y="3601"/>
                  </a:lnTo>
                  <a:lnTo>
                    <a:pt x="233022" y="14064"/>
                  </a:lnTo>
                  <a:lnTo>
                    <a:pt x="189521" y="30873"/>
                  </a:lnTo>
                  <a:lnTo>
                    <a:pt x="149239" y="53517"/>
                  </a:lnTo>
                  <a:lnTo>
                    <a:pt x="112685" y="81481"/>
                  </a:lnTo>
                  <a:lnTo>
                    <a:pt x="80364" y="114251"/>
                  </a:lnTo>
                  <a:lnTo>
                    <a:pt x="52784" y="151315"/>
                  </a:lnTo>
                  <a:lnTo>
                    <a:pt x="30451" y="192159"/>
                  </a:lnTo>
                  <a:lnTo>
                    <a:pt x="13871" y="236268"/>
                  </a:lnTo>
                  <a:lnTo>
                    <a:pt x="3552" y="283130"/>
                  </a:lnTo>
                  <a:lnTo>
                    <a:pt x="0" y="332232"/>
                  </a:lnTo>
                  <a:lnTo>
                    <a:pt x="3552" y="381333"/>
                  </a:lnTo>
                  <a:lnTo>
                    <a:pt x="13871" y="428195"/>
                  </a:lnTo>
                  <a:lnTo>
                    <a:pt x="30451" y="472304"/>
                  </a:lnTo>
                  <a:lnTo>
                    <a:pt x="52784" y="513148"/>
                  </a:lnTo>
                  <a:lnTo>
                    <a:pt x="80364" y="550212"/>
                  </a:lnTo>
                  <a:lnTo>
                    <a:pt x="112685" y="582982"/>
                  </a:lnTo>
                  <a:lnTo>
                    <a:pt x="149239" y="610946"/>
                  </a:lnTo>
                  <a:lnTo>
                    <a:pt x="189521" y="633590"/>
                  </a:lnTo>
                  <a:lnTo>
                    <a:pt x="233022" y="650399"/>
                  </a:lnTo>
                  <a:lnTo>
                    <a:pt x="279237" y="660862"/>
                  </a:lnTo>
                  <a:lnTo>
                    <a:pt x="327660" y="664464"/>
                  </a:lnTo>
                  <a:lnTo>
                    <a:pt x="376082" y="660862"/>
                  </a:lnTo>
                  <a:lnTo>
                    <a:pt x="422297" y="650399"/>
                  </a:lnTo>
                  <a:lnTo>
                    <a:pt x="465798" y="633590"/>
                  </a:lnTo>
                  <a:lnTo>
                    <a:pt x="506080" y="610946"/>
                  </a:lnTo>
                  <a:lnTo>
                    <a:pt x="542634" y="582982"/>
                  </a:lnTo>
                  <a:lnTo>
                    <a:pt x="574955" y="550212"/>
                  </a:lnTo>
                  <a:lnTo>
                    <a:pt x="581369" y="541591"/>
                  </a:lnTo>
                  <a:lnTo>
                    <a:pt x="328152" y="541591"/>
                  </a:lnTo>
                  <a:lnTo>
                    <a:pt x="278167" y="535396"/>
                  </a:lnTo>
                  <a:lnTo>
                    <a:pt x="230504" y="516509"/>
                  </a:lnTo>
                  <a:lnTo>
                    <a:pt x="191734" y="488862"/>
                  </a:lnTo>
                  <a:lnTo>
                    <a:pt x="161098" y="454085"/>
                  </a:lnTo>
                  <a:lnTo>
                    <a:pt x="139098" y="413878"/>
                  </a:lnTo>
                  <a:lnTo>
                    <a:pt x="126233" y="369944"/>
                  </a:lnTo>
                  <a:lnTo>
                    <a:pt x="123003" y="323983"/>
                  </a:lnTo>
                  <a:lnTo>
                    <a:pt x="129907" y="277698"/>
                  </a:lnTo>
                  <a:lnTo>
                    <a:pt x="147446" y="232791"/>
                  </a:lnTo>
                  <a:lnTo>
                    <a:pt x="312469" y="232791"/>
                  </a:lnTo>
                  <a:lnTo>
                    <a:pt x="229615" y="148463"/>
                  </a:lnTo>
                  <a:lnTo>
                    <a:pt x="277207" y="129345"/>
                  </a:lnTo>
                  <a:lnTo>
                    <a:pt x="327167" y="122872"/>
                  </a:lnTo>
                  <a:lnTo>
                    <a:pt x="581369" y="122872"/>
                  </a:lnTo>
                  <a:lnTo>
                    <a:pt x="574955" y="114251"/>
                  </a:lnTo>
                  <a:lnTo>
                    <a:pt x="542634" y="81481"/>
                  </a:lnTo>
                  <a:lnTo>
                    <a:pt x="506080" y="53517"/>
                  </a:lnTo>
                  <a:lnTo>
                    <a:pt x="465798" y="30873"/>
                  </a:lnTo>
                  <a:lnTo>
                    <a:pt x="422297" y="14064"/>
                  </a:lnTo>
                  <a:lnTo>
                    <a:pt x="376082" y="3601"/>
                  </a:lnTo>
                  <a:lnTo>
                    <a:pt x="327660" y="0"/>
                  </a:lnTo>
                  <a:close/>
                </a:path>
                <a:path w="655320" h="664844">
                  <a:moveTo>
                    <a:pt x="312469" y="232791"/>
                  </a:moveTo>
                  <a:lnTo>
                    <a:pt x="147446" y="232791"/>
                  </a:lnTo>
                  <a:lnTo>
                    <a:pt x="425704" y="516001"/>
                  </a:lnTo>
                  <a:lnTo>
                    <a:pt x="378112" y="535118"/>
                  </a:lnTo>
                  <a:lnTo>
                    <a:pt x="328152" y="541591"/>
                  </a:lnTo>
                  <a:lnTo>
                    <a:pt x="581369" y="541591"/>
                  </a:lnTo>
                  <a:lnTo>
                    <a:pt x="602535" y="513148"/>
                  </a:lnTo>
                  <a:lnTo>
                    <a:pt x="624868" y="472304"/>
                  </a:lnTo>
                  <a:lnTo>
                    <a:pt x="640141" y="431673"/>
                  </a:lnTo>
                  <a:lnTo>
                    <a:pt x="507872" y="431673"/>
                  </a:lnTo>
                  <a:lnTo>
                    <a:pt x="312469" y="232791"/>
                  </a:lnTo>
                  <a:close/>
                </a:path>
                <a:path w="655320" h="664844">
                  <a:moveTo>
                    <a:pt x="581369" y="122872"/>
                  </a:moveTo>
                  <a:lnTo>
                    <a:pt x="327167" y="122872"/>
                  </a:lnTo>
                  <a:lnTo>
                    <a:pt x="377152" y="129067"/>
                  </a:lnTo>
                  <a:lnTo>
                    <a:pt x="424814" y="147955"/>
                  </a:lnTo>
                  <a:lnTo>
                    <a:pt x="463585" y="175601"/>
                  </a:lnTo>
                  <a:lnTo>
                    <a:pt x="494221" y="210378"/>
                  </a:lnTo>
                  <a:lnTo>
                    <a:pt x="516221" y="250585"/>
                  </a:lnTo>
                  <a:lnTo>
                    <a:pt x="529086" y="294519"/>
                  </a:lnTo>
                  <a:lnTo>
                    <a:pt x="532316" y="340480"/>
                  </a:lnTo>
                  <a:lnTo>
                    <a:pt x="525412" y="386765"/>
                  </a:lnTo>
                  <a:lnTo>
                    <a:pt x="507872" y="431673"/>
                  </a:lnTo>
                  <a:lnTo>
                    <a:pt x="640141" y="431673"/>
                  </a:lnTo>
                  <a:lnTo>
                    <a:pt x="641448" y="428195"/>
                  </a:lnTo>
                  <a:lnTo>
                    <a:pt x="651767" y="381333"/>
                  </a:lnTo>
                  <a:lnTo>
                    <a:pt x="655319" y="332232"/>
                  </a:lnTo>
                  <a:lnTo>
                    <a:pt x="651767" y="283130"/>
                  </a:lnTo>
                  <a:lnTo>
                    <a:pt x="641448" y="236268"/>
                  </a:lnTo>
                  <a:lnTo>
                    <a:pt x="624868" y="192159"/>
                  </a:lnTo>
                  <a:lnTo>
                    <a:pt x="602535" y="151315"/>
                  </a:lnTo>
                  <a:lnTo>
                    <a:pt x="581369" y="12287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96584" y="2090928"/>
              <a:ext cx="655320" cy="664845"/>
            </a:xfrm>
            <a:custGeom>
              <a:avLst/>
              <a:gdLst/>
              <a:ahLst/>
              <a:cxnLst/>
              <a:rect l="l" t="t" r="r" b="b"/>
              <a:pathLst>
                <a:path w="655320" h="664844">
                  <a:moveTo>
                    <a:pt x="0" y="332232"/>
                  </a:moveTo>
                  <a:lnTo>
                    <a:pt x="3552" y="283130"/>
                  </a:lnTo>
                  <a:lnTo>
                    <a:pt x="13871" y="236268"/>
                  </a:lnTo>
                  <a:lnTo>
                    <a:pt x="30451" y="192159"/>
                  </a:lnTo>
                  <a:lnTo>
                    <a:pt x="52784" y="151315"/>
                  </a:lnTo>
                  <a:lnTo>
                    <a:pt x="80364" y="114251"/>
                  </a:lnTo>
                  <a:lnTo>
                    <a:pt x="112685" y="81481"/>
                  </a:lnTo>
                  <a:lnTo>
                    <a:pt x="149239" y="53517"/>
                  </a:lnTo>
                  <a:lnTo>
                    <a:pt x="189521" y="30873"/>
                  </a:lnTo>
                  <a:lnTo>
                    <a:pt x="233022" y="14064"/>
                  </a:lnTo>
                  <a:lnTo>
                    <a:pt x="279237" y="3601"/>
                  </a:lnTo>
                  <a:lnTo>
                    <a:pt x="327660" y="0"/>
                  </a:lnTo>
                  <a:lnTo>
                    <a:pt x="376082" y="3601"/>
                  </a:lnTo>
                  <a:lnTo>
                    <a:pt x="422297" y="14064"/>
                  </a:lnTo>
                  <a:lnTo>
                    <a:pt x="465798" y="30873"/>
                  </a:lnTo>
                  <a:lnTo>
                    <a:pt x="506080" y="53517"/>
                  </a:lnTo>
                  <a:lnTo>
                    <a:pt x="542634" y="81481"/>
                  </a:lnTo>
                  <a:lnTo>
                    <a:pt x="574955" y="114251"/>
                  </a:lnTo>
                  <a:lnTo>
                    <a:pt x="602535" y="151315"/>
                  </a:lnTo>
                  <a:lnTo>
                    <a:pt x="624868" y="192159"/>
                  </a:lnTo>
                  <a:lnTo>
                    <a:pt x="641448" y="236268"/>
                  </a:lnTo>
                  <a:lnTo>
                    <a:pt x="651767" y="283130"/>
                  </a:lnTo>
                  <a:lnTo>
                    <a:pt x="655319" y="332232"/>
                  </a:lnTo>
                  <a:lnTo>
                    <a:pt x="651767" y="381333"/>
                  </a:lnTo>
                  <a:lnTo>
                    <a:pt x="641448" y="428195"/>
                  </a:lnTo>
                  <a:lnTo>
                    <a:pt x="624868" y="472304"/>
                  </a:lnTo>
                  <a:lnTo>
                    <a:pt x="602535" y="513148"/>
                  </a:lnTo>
                  <a:lnTo>
                    <a:pt x="574955" y="550212"/>
                  </a:lnTo>
                  <a:lnTo>
                    <a:pt x="542634" y="582982"/>
                  </a:lnTo>
                  <a:lnTo>
                    <a:pt x="506080" y="610946"/>
                  </a:lnTo>
                  <a:lnTo>
                    <a:pt x="465798" y="633590"/>
                  </a:lnTo>
                  <a:lnTo>
                    <a:pt x="422297" y="650399"/>
                  </a:lnTo>
                  <a:lnTo>
                    <a:pt x="376082" y="660862"/>
                  </a:lnTo>
                  <a:lnTo>
                    <a:pt x="327660" y="664464"/>
                  </a:lnTo>
                  <a:lnTo>
                    <a:pt x="279237" y="660862"/>
                  </a:lnTo>
                  <a:lnTo>
                    <a:pt x="233022" y="650399"/>
                  </a:lnTo>
                  <a:lnTo>
                    <a:pt x="189521" y="633590"/>
                  </a:lnTo>
                  <a:lnTo>
                    <a:pt x="149239" y="610946"/>
                  </a:lnTo>
                  <a:lnTo>
                    <a:pt x="112685" y="582982"/>
                  </a:lnTo>
                  <a:lnTo>
                    <a:pt x="80364" y="550212"/>
                  </a:lnTo>
                  <a:lnTo>
                    <a:pt x="52784" y="513148"/>
                  </a:lnTo>
                  <a:lnTo>
                    <a:pt x="30451" y="472304"/>
                  </a:lnTo>
                  <a:lnTo>
                    <a:pt x="13871" y="428195"/>
                  </a:lnTo>
                  <a:lnTo>
                    <a:pt x="3552" y="381333"/>
                  </a:lnTo>
                  <a:lnTo>
                    <a:pt x="0" y="332232"/>
                  </a:lnTo>
                  <a:close/>
                </a:path>
                <a:path w="655320" h="664844">
                  <a:moveTo>
                    <a:pt x="507872" y="431673"/>
                  </a:moveTo>
                  <a:lnTo>
                    <a:pt x="525412" y="386765"/>
                  </a:lnTo>
                  <a:lnTo>
                    <a:pt x="532316" y="340480"/>
                  </a:lnTo>
                  <a:lnTo>
                    <a:pt x="529086" y="294519"/>
                  </a:lnTo>
                  <a:lnTo>
                    <a:pt x="516221" y="250585"/>
                  </a:lnTo>
                  <a:lnTo>
                    <a:pt x="494221" y="210378"/>
                  </a:lnTo>
                  <a:lnTo>
                    <a:pt x="463585" y="175601"/>
                  </a:lnTo>
                  <a:lnTo>
                    <a:pt x="424814" y="147955"/>
                  </a:lnTo>
                  <a:lnTo>
                    <a:pt x="377152" y="129067"/>
                  </a:lnTo>
                  <a:lnTo>
                    <a:pt x="327167" y="122872"/>
                  </a:lnTo>
                  <a:lnTo>
                    <a:pt x="277207" y="129345"/>
                  </a:lnTo>
                  <a:lnTo>
                    <a:pt x="229615" y="148463"/>
                  </a:lnTo>
                  <a:lnTo>
                    <a:pt x="507872" y="431673"/>
                  </a:lnTo>
                  <a:close/>
                </a:path>
                <a:path w="655320" h="664844">
                  <a:moveTo>
                    <a:pt x="147446" y="232791"/>
                  </a:moveTo>
                  <a:lnTo>
                    <a:pt x="129907" y="277698"/>
                  </a:lnTo>
                  <a:lnTo>
                    <a:pt x="123003" y="323983"/>
                  </a:lnTo>
                  <a:lnTo>
                    <a:pt x="126233" y="369944"/>
                  </a:lnTo>
                  <a:lnTo>
                    <a:pt x="139098" y="413878"/>
                  </a:lnTo>
                  <a:lnTo>
                    <a:pt x="161098" y="454085"/>
                  </a:lnTo>
                  <a:lnTo>
                    <a:pt x="191734" y="488862"/>
                  </a:lnTo>
                  <a:lnTo>
                    <a:pt x="230504" y="516509"/>
                  </a:lnTo>
                  <a:lnTo>
                    <a:pt x="278167" y="535396"/>
                  </a:lnTo>
                  <a:lnTo>
                    <a:pt x="328152" y="541591"/>
                  </a:lnTo>
                  <a:lnTo>
                    <a:pt x="378112" y="535118"/>
                  </a:lnTo>
                  <a:lnTo>
                    <a:pt x="425704" y="516001"/>
                  </a:lnTo>
                  <a:lnTo>
                    <a:pt x="147446" y="232791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022338" y="1371091"/>
            <a:ext cx="1636395" cy="121158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89230" marR="245110" indent="-177165">
              <a:lnSpc>
                <a:spcPts val="2590"/>
              </a:lnSpc>
              <a:spcBef>
                <a:spcPts val="425"/>
              </a:spcBef>
            </a:pPr>
            <a:r>
              <a:rPr sz="2400" b="1" dirty="0">
                <a:latin typeface="Arial"/>
                <a:cs typeface="Arial"/>
              </a:rPr>
              <a:t>git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merge  feature</a:t>
            </a:r>
            <a:endParaRPr sz="2400">
              <a:latin typeface="Arial"/>
              <a:cs typeface="Arial"/>
            </a:endParaRPr>
          </a:p>
          <a:p>
            <a:pPr marL="71755">
              <a:lnSpc>
                <a:spcPct val="100000"/>
              </a:lnSpc>
              <a:spcBef>
                <a:spcPts val="950"/>
              </a:spcBef>
            </a:pPr>
            <a:r>
              <a:rPr sz="2400" b="1" dirty="0">
                <a:latin typeface="Arial"/>
                <a:cs typeface="Arial"/>
              </a:rPr>
              <a:t>CO</a:t>
            </a:r>
            <a:r>
              <a:rPr sz="2400" b="1" spc="-10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F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dirty="0">
                <a:latin typeface="Arial"/>
                <a:cs typeface="Arial"/>
              </a:rPr>
              <a:t>I</a:t>
            </a:r>
            <a:r>
              <a:rPr sz="2400" b="1" spc="-50" dirty="0">
                <a:latin typeface="Arial"/>
                <a:cs typeface="Arial"/>
              </a:rPr>
              <a:t>T</a:t>
            </a:r>
            <a:r>
              <a:rPr sz="2400" b="1" dirty="0">
                <a:latin typeface="Arial"/>
                <a:cs typeface="Arial"/>
              </a:rPr>
              <a:t>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65472" y="2080386"/>
            <a:ext cx="669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g.t</a:t>
            </a:r>
            <a:r>
              <a:rPr sz="2400" b="1" spc="-5" dirty="0">
                <a:latin typeface="Arial"/>
                <a:cs typeface="Arial"/>
              </a:rPr>
              <a:t>xt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33947" y="3868318"/>
            <a:ext cx="669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g.t</a:t>
            </a:r>
            <a:r>
              <a:rPr sz="2400" b="1" spc="-5" dirty="0">
                <a:latin typeface="Arial"/>
                <a:cs typeface="Arial"/>
              </a:rPr>
              <a:t>xt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84120" y="1303527"/>
            <a:ext cx="3415029" cy="3804920"/>
            <a:chOff x="2484120" y="1303527"/>
            <a:chExt cx="3415029" cy="3804920"/>
          </a:xfrm>
        </p:grpSpPr>
        <p:sp>
          <p:nvSpPr>
            <p:cNvPr id="14" name="object 14"/>
            <p:cNvSpPr/>
            <p:nvPr/>
          </p:nvSpPr>
          <p:spPr>
            <a:xfrm>
              <a:off x="2484120" y="1303527"/>
              <a:ext cx="3415029" cy="3387090"/>
            </a:xfrm>
            <a:custGeom>
              <a:avLst/>
              <a:gdLst/>
              <a:ahLst/>
              <a:cxnLst/>
              <a:rect l="l" t="t" r="r" b="b"/>
              <a:pathLst>
                <a:path w="3415029" h="3387090">
                  <a:moveTo>
                    <a:pt x="1949831" y="483870"/>
                  </a:moveTo>
                  <a:lnTo>
                    <a:pt x="175691" y="56184"/>
                  </a:lnTo>
                  <a:lnTo>
                    <a:pt x="177330" y="49403"/>
                  </a:lnTo>
                  <a:lnTo>
                    <a:pt x="189230" y="0"/>
                  </a:lnTo>
                  <a:lnTo>
                    <a:pt x="0" y="43688"/>
                  </a:lnTo>
                  <a:lnTo>
                    <a:pt x="148590" y="168783"/>
                  </a:lnTo>
                  <a:lnTo>
                    <a:pt x="162115" y="112572"/>
                  </a:lnTo>
                  <a:lnTo>
                    <a:pt x="1936369" y="540143"/>
                  </a:lnTo>
                  <a:lnTo>
                    <a:pt x="1949831" y="483870"/>
                  </a:lnTo>
                  <a:close/>
                </a:path>
                <a:path w="3415029" h="3387090">
                  <a:moveTo>
                    <a:pt x="3414776" y="3003512"/>
                  </a:moveTo>
                  <a:lnTo>
                    <a:pt x="3397631" y="2948216"/>
                  </a:lnTo>
                  <a:lnTo>
                    <a:pt x="2342680" y="3276079"/>
                  </a:lnTo>
                  <a:lnTo>
                    <a:pt x="2325497" y="3220758"/>
                  </a:lnTo>
                  <a:lnTo>
                    <a:pt x="2185416" y="3355276"/>
                  </a:lnTo>
                  <a:lnTo>
                    <a:pt x="2377059" y="3386671"/>
                  </a:lnTo>
                  <a:lnTo>
                    <a:pt x="2362530" y="3339960"/>
                  </a:lnTo>
                  <a:lnTo>
                    <a:pt x="2359863" y="3331375"/>
                  </a:lnTo>
                  <a:lnTo>
                    <a:pt x="3414776" y="300351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76016" y="4096511"/>
              <a:ext cx="1461770" cy="1005205"/>
            </a:xfrm>
            <a:custGeom>
              <a:avLst/>
              <a:gdLst/>
              <a:ahLst/>
              <a:cxnLst/>
              <a:rect l="l" t="t" r="r" b="b"/>
              <a:pathLst>
                <a:path w="1461770" h="1005204">
                  <a:moveTo>
                    <a:pt x="1461516" y="0"/>
                  </a:moveTo>
                  <a:lnTo>
                    <a:pt x="0" y="0"/>
                  </a:lnTo>
                  <a:lnTo>
                    <a:pt x="0" y="950728"/>
                  </a:lnTo>
                  <a:lnTo>
                    <a:pt x="60880" y="964701"/>
                  </a:lnTo>
                  <a:lnTo>
                    <a:pt x="118387" y="976397"/>
                  </a:lnTo>
                  <a:lnTo>
                    <a:pt x="172723" y="985927"/>
                  </a:lnTo>
                  <a:lnTo>
                    <a:pt x="224093" y="993404"/>
                  </a:lnTo>
                  <a:lnTo>
                    <a:pt x="272702" y="998938"/>
                  </a:lnTo>
                  <a:lnTo>
                    <a:pt x="318755" y="1002642"/>
                  </a:lnTo>
                  <a:lnTo>
                    <a:pt x="362455" y="1004627"/>
                  </a:lnTo>
                  <a:lnTo>
                    <a:pt x="404009" y="1005006"/>
                  </a:lnTo>
                  <a:lnTo>
                    <a:pt x="443619" y="1003890"/>
                  </a:lnTo>
                  <a:lnTo>
                    <a:pt x="517828" y="997620"/>
                  </a:lnTo>
                  <a:lnTo>
                    <a:pt x="586719" y="986713"/>
                  </a:lnTo>
                  <a:lnTo>
                    <a:pt x="651929" y="972062"/>
                  </a:lnTo>
                  <a:lnTo>
                    <a:pt x="715094" y="954561"/>
                  </a:lnTo>
                  <a:lnTo>
                    <a:pt x="874796" y="904213"/>
                  </a:lnTo>
                  <a:lnTo>
                    <a:pt x="908679" y="893907"/>
                  </a:lnTo>
                  <a:lnTo>
                    <a:pt x="980025" y="873953"/>
                  </a:lnTo>
                  <a:lnTo>
                    <a:pt x="1017896" y="864528"/>
                  </a:lnTo>
                  <a:lnTo>
                    <a:pt x="1057506" y="855621"/>
                  </a:lnTo>
                  <a:lnTo>
                    <a:pt x="1099060" y="847343"/>
                  </a:lnTo>
                  <a:lnTo>
                    <a:pt x="1142760" y="839806"/>
                  </a:lnTo>
                  <a:lnTo>
                    <a:pt x="1188813" y="833122"/>
                  </a:lnTo>
                  <a:lnTo>
                    <a:pt x="1237422" y="827402"/>
                  </a:lnTo>
                  <a:lnTo>
                    <a:pt x="1288792" y="822759"/>
                  </a:lnTo>
                  <a:lnTo>
                    <a:pt x="1343128" y="819304"/>
                  </a:lnTo>
                  <a:lnTo>
                    <a:pt x="1400635" y="817149"/>
                  </a:lnTo>
                  <a:lnTo>
                    <a:pt x="1461516" y="816406"/>
                  </a:lnTo>
                  <a:lnTo>
                    <a:pt x="1461516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76016" y="4096511"/>
              <a:ext cx="1461770" cy="1005205"/>
            </a:xfrm>
            <a:custGeom>
              <a:avLst/>
              <a:gdLst/>
              <a:ahLst/>
              <a:cxnLst/>
              <a:rect l="l" t="t" r="r" b="b"/>
              <a:pathLst>
                <a:path w="1461770" h="1005204">
                  <a:moveTo>
                    <a:pt x="0" y="0"/>
                  </a:moveTo>
                  <a:lnTo>
                    <a:pt x="1461516" y="0"/>
                  </a:lnTo>
                  <a:lnTo>
                    <a:pt x="1461516" y="816406"/>
                  </a:lnTo>
                  <a:lnTo>
                    <a:pt x="1400635" y="817149"/>
                  </a:lnTo>
                  <a:lnTo>
                    <a:pt x="1343128" y="819304"/>
                  </a:lnTo>
                  <a:lnTo>
                    <a:pt x="1288792" y="822759"/>
                  </a:lnTo>
                  <a:lnTo>
                    <a:pt x="1237422" y="827402"/>
                  </a:lnTo>
                  <a:lnTo>
                    <a:pt x="1188813" y="833122"/>
                  </a:lnTo>
                  <a:lnTo>
                    <a:pt x="1142760" y="839806"/>
                  </a:lnTo>
                  <a:lnTo>
                    <a:pt x="1099060" y="847343"/>
                  </a:lnTo>
                  <a:lnTo>
                    <a:pt x="1057506" y="855621"/>
                  </a:lnTo>
                  <a:lnTo>
                    <a:pt x="1017896" y="864528"/>
                  </a:lnTo>
                  <a:lnTo>
                    <a:pt x="980025" y="873953"/>
                  </a:lnTo>
                  <a:lnTo>
                    <a:pt x="908679" y="893907"/>
                  </a:lnTo>
                  <a:lnTo>
                    <a:pt x="841833" y="914589"/>
                  </a:lnTo>
                  <a:lnTo>
                    <a:pt x="777850" y="935105"/>
                  </a:lnTo>
                  <a:lnTo>
                    <a:pt x="746421" y="945022"/>
                  </a:lnTo>
                  <a:lnTo>
                    <a:pt x="683665" y="963611"/>
                  </a:lnTo>
                  <a:lnTo>
                    <a:pt x="619682" y="979799"/>
                  </a:lnTo>
                  <a:lnTo>
                    <a:pt x="552836" y="992691"/>
                  </a:lnTo>
                  <a:lnTo>
                    <a:pt x="481490" y="1001391"/>
                  </a:lnTo>
                  <a:lnTo>
                    <a:pt x="404009" y="1005006"/>
                  </a:lnTo>
                  <a:lnTo>
                    <a:pt x="362455" y="1004627"/>
                  </a:lnTo>
                  <a:lnTo>
                    <a:pt x="318755" y="1002642"/>
                  </a:lnTo>
                  <a:lnTo>
                    <a:pt x="272702" y="998938"/>
                  </a:lnTo>
                  <a:lnTo>
                    <a:pt x="224093" y="993404"/>
                  </a:lnTo>
                  <a:lnTo>
                    <a:pt x="172723" y="985927"/>
                  </a:lnTo>
                  <a:lnTo>
                    <a:pt x="118387" y="976397"/>
                  </a:lnTo>
                  <a:lnTo>
                    <a:pt x="60880" y="964701"/>
                  </a:lnTo>
                  <a:lnTo>
                    <a:pt x="0" y="95072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82111" y="4340148"/>
            <a:ext cx="14497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praticas1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16508" y="937260"/>
            <a:ext cx="1473835" cy="1019175"/>
            <a:chOff x="1016508" y="937260"/>
            <a:chExt cx="1473835" cy="1019175"/>
          </a:xfrm>
        </p:grpSpPr>
        <p:sp>
          <p:nvSpPr>
            <p:cNvPr id="19" name="object 19"/>
            <p:cNvSpPr/>
            <p:nvPr/>
          </p:nvSpPr>
          <p:spPr>
            <a:xfrm>
              <a:off x="1022604" y="943356"/>
              <a:ext cx="1461770" cy="1007110"/>
            </a:xfrm>
            <a:custGeom>
              <a:avLst/>
              <a:gdLst/>
              <a:ahLst/>
              <a:cxnLst/>
              <a:rect l="l" t="t" r="r" b="b"/>
              <a:pathLst>
                <a:path w="1461770" h="1007110">
                  <a:moveTo>
                    <a:pt x="1461516" y="0"/>
                  </a:moveTo>
                  <a:lnTo>
                    <a:pt x="0" y="0"/>
                  </a:lnTo>
                  <a:lnTo>
                    <a:pt x="0" y="952119"/>
                  </a:lnTo>
                  <a:lnTo>
                    <a:pt x="60880" y="966115"/>
                  </a:lnTo>
                  <a:lnTo>
                    <a:pt x="118387" y="977831"/>
                  </a:lnTo>
                  <a:lnTo>
                    <a:pt x="172723" y="987378"/>
                  </a:lnTo>
                  <a:lnTo>
                    <a:pt x="224093" y="994868"/>
                  </a:lnTo>
                  <a:lnTo>
                    <a:pt x="272702" y="1000412"/>
                  </a:lnTo>
                  <a:lnTo>
                    <a:pt x="318755" y="1004124"/>
                  </a:lnTo>
                  <a:lnTo>
                    <a:pt x="362455" y="1006114"/>
                  </a:lnTo>
                  <a:lnTo>
                    <a:pt x="404009" y="1006495"/>
                  </a:lnTo>
                  <a:lnTo>
                    <a:pt x="443619" y="1005379"/>
                  </a:lnTo>
                  <a:lnTo>
                    <a:pt x="517828" y="999102"/>
                  </a:lnTo>
                  <a:lnTo>
                    <a:pt x="586719" y="988180"/>
                  </a:lnTo>
                  <a:lnTo>
                    <a:pt x="651929" y="973509"/>
                  </a:lnTo>
                  <a:lnTo>
                    <a:pt x="715094" y="955984"/>
                  </a:lnTo>
                  <a:lnTo>
                    <a:pt x="874796" y="905562"/>
                  </a:lnTo>
                  <a:lnTo>
                    <a:pt x="908679" y="895241"/>
                  </a:lnTo>
                  <a:lnTo>
                    <a:pt x="980025" y="875258"/>
                  </a:lnTo>
                  <a:lnTo>
                    <a:pt x="1017896" y="865819"/>
                  </a:lnTo>
                  <a:lnTo>
                    <a:pt x="1057506" y="856899"/>
                  </a:lnTo>
                  <a:lnTo>
                    <a:pt x="1099060" y="848608"/>
                  </a:lnTo>
                  <a:lnTo>
                    <a:pt x="1142760" y="841060"/>
                  </a:lnTo>
                  <a:lnTo>
                    <a:pt x="1188813" y="834366"/>
                  </a:lnTo>
                  <a:lnTo>
                    <a:pt x="1237422" y="828638"/>
                  </a:lnTo>
                  <a:lnTo>
                    <a:pt x="1288792" y="823988"/>
                  </a:lnTo>
                  <a:lnTo>
                    <a:pt x="1343128" y="820528"/>
                  </a:lnTo>
                  <a:lnTo>
                    <a:pt x="1400635" y="818370"/>
                  </a:lnTo>
                  <a:lnTo>
                    <a:pt x="1461516" y="817626"/>
                  </a:lnTo>
                  <a:lnTo>
                    <a:pt x="1461516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22604" y="943356"/>
              <a:ext cx="1461770" cy="1007110"/>
            </a:xfrm>
            <a:custGeom>
              <a:avLst/>
              <a:gdLst/>
              <a:ahLst/>
              <a:cxnLst/>
              <a:rect l="l" t="t" r="r" b="b"/>
              <a:pathLst>
                <a:path w="1461770" h="1007110">
                  <a:moveTo>
                    <a:pt x="0" y="0"/>
                  </a:moveTo>
                  <a:lnTo>
                    <a:pt x="1461516" y="0"/>
                  </a:lnTo>
                  <a:lnTo>
                    <a:pt x="1461516" y="817626"/>
                  </a:lnTo>
                  <a:lnTo>
                    <a:pt x="1400635" y="818370"/>
                  </a:lnTo>
                  <a:lnTo>
                    <a:pt x="1343128" y="820528"/>
                  </a:lnTo>
                  <a:lnTo>
                    <a:pt x="1288792" y="823988"/>
                  </a:lnTo>
                  <a:lnTo>
                    <a:pt x="1237422" y="828638"/>
                  </a:lnTo>
                  <a:lnTo>
                    <a:pt x="1188813" y="834366"/>
                  </a:lnTo>
                  <a:lnTo>
                    <a:pt x="1142760" y="841060"/>
                  </a:lnTo>
                  <a:lnTo>
                    <a:pt x="1099060" y="848608"/>
                  </a:lnTo>
                  <a:lnTo>
                    <a:pt x="1057506" y="856899"/>
                  </a:lnTo>
                  <a:lnTo>
                    <a:pt x="1017896" y="865819"/>
                  </a:lnTo>
                  <a:lnTo>
                    <a:pt x="980025" y="875258"/>
                  </a:lnTo>
                  <a:lnTo>
                    <a:pt x="908679" y="895241"/>
                  </a:lnTo>
                  <a:lnTo>
                    <a:pt x="841833" y="915954"/>
                  </a:lnTo>
                  <a:lnTo>
                    <a:pt x="777850" y="936500"/>
                  </a:lnTo>
                  <a:lnTo>
                    <a:pt x="746421" y="946431"/>
                  </a:lnTo>
                  <a:lnTo>
                    <a:pt x="683665" y="965047"/>
                  </a:lnTo>
                  <a:lnTo>
                    <a:pt x="619682" y="981257"/>
                  </a:lnTo>
                  <a:lnTo>
                    <a:pt x="552836" y="994166"/>
                  </a:lnTo>
                  <a:lnTo>
                    <a:pt x="481490" y="1002877"/>
                  </a:lnTo>
                  <a:lnTo>
                    <a:pt x="404009" y="1006495"/>
                  </a:lnTo>
                  <a:lnTo>
                    <a:pt x="362455" y="1006114"/>
                  </a:lnTo>
                  <a:lnTo>
                    <a:pt x="318755" y="1004124"/>
                  </a:lnTo>
                  <a:lnTo>
                    <a:pt x="272702" y="1000412"/>
                  </a:lnTo>
                  <a:lnTo>
                    <a:pt x="224093" y="994868"/>
                  </a:lnTo>
                  <a:lnTo>
                    <a:pt x="172723" y="987378"/>
                  </a:lnTo>
                  <a:lnTo>
                    <a:pt x="118387" y="977831"/>
                  </a:lnTo>
                  <a:lnTo>
                    <a:pt x="60880" y="966115"/>
                  </a:lnTo>
                  <a:lnTo>
                    <a:pt x="0" y="952119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28700" y="1186941"/>
            <a:ext cx="144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353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praticas2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017" y="23571"/>
            <a:ext cx="3449320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Comandos</a:t>
            </a:r>
            <a:r>
              <a:rPr spc="-55" dirty="0"/>
              <a:t> </a:t>
            </a:r>
            <a:r>
              <a:rPr dirty="0"/>
              <a:t>Básicos</a:t>
            </a:r>
          </a:p>
        </p:txBody>
      </p:sp>
      <p:sp>
        <p:nvSpPr>
          <p:cNvPr id="3" name="object 3"/>
          <p:cNvSpPr/>
          <p:nvPr/>
        </p:nvSpPr>
        <p:spPr>
          <a:xfrm>
            <a:off x="394715" y="1708404"/>
            <a:ext cx="3980688" cy="3166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88767" y="690753"/>
            <a:ext cx="5654675" cy="430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784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2A3990"/>
                </a:solidFill>
                <a:latin typeface="Arial"/>
                <a:cs typeface="Arial"/>
              </a:rPr>
              <a:t>Resolvendo</a:t>
            </a:r>
            <a:r>
              <a:rPr sz="2400" b="1" spc="5" dirty="0">
                <a:solidFill>
                  <a:srgbClr val="2A399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A3990"/>
                </a:solidFill>
                <a:latin typeface="Arial"/>
                <a:cs typeface="Arial"/>
              </a:rPr>
              <a:t>conflitos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2000" b="1" dirty="0">
                <a:latin typeface="Arial"/>
                <a:cs typeface="Arial"/>
              </a:rPr>
              <a:t>Abra o </a:t>
            </a:r>
            <a:r>
              <a:rPr sz="2000" b="1" spc="-5" dirty="0">
                <a:latin typeface="Arial"/>
                <a:cs typeface="Arial"/>
              </a:rPr>
              <a:t>arquivo </a:t>
            </a:r>
            <a:r>
              <a:rPr sz="2000" b="1" dirty="0">
                <a:latin typeface="Arial"/>
                <a:cs typeface="Arial"/>
              </a:rPr>
              <a:t>que </a:t>
            </a:r>
            <a:r>
              <a:rPr sz="2000" b="1" spc="-5" dirty="0">
                <a:latin typeface="Arial"/>
                <a:cs typeface="Arial"/>
              </a:rPr>
              <a:t>houve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conflito</a:t>
            </a:r>
            <a:endParaRPr sz="2000">
              <a:latin typeface="Arial"/>
              <a:cs typeface="Arial"/>
            </a:endParaRPr>
          </a:p>
          <a:p>
            <a:pPr marL="2324100" marR="146685" indent="-2540" algn="ctr">
              <a:lnSpc>
                <a:spcPct val="100000"/>
              </a:lnSpc>
              <a:spcBef>
                <a:spcPts val="1400"/>
              </a:spcBef>
            </a:pPr>
            <a:r>
              <a:rPr sz="2000" dirty="0">
                <a:latin typeface="Arial"/>
                <a:cs typeface="Arial"/>
              </a:rPr>
              <a:t>Delete as marcações e  escolha o que quer ser  mantido. Adicione, commit</a:t>
            </a:r>
            <a:r>
              <a:rPr sz="2000" spc="-2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  depois faça o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merge.</a:t>
            </a:r>
            <a:endParaRPr sz="2000">
              <a:latin typeface="Arial"/>
              <a:cs typeface="Arial"/>
            </a:endParaRPr>
          </a:p>
          <a:p>
            <a:pPr marL="2512695" algn="ctr">
              <a:lnSpc>
                <a:spcPct val="100000"/>
              </a:lnSpc>
              <a:spcBef>
                <a:spcPts val="1735"/>
              </a:spcBef>
            </a:pPr>
            <a:r>
              <a:rPr sz="2400" b="1" spc="-5" dirty="0">
                <a:latin typeface="Arial"/>
                <a:cs typeface="Arial"/>
              </a:rPr>
              <a:t>Funcionou?!</a:t>
            </a:r>
            <a:endParaRPr sz="2400">
              <a:latin typeface="Arial"/>
              <a:cs typeface="Arial"/>
            </a:endParaRPr>
          </a:p>
          <a:p>
            <a:pPr marL="2522855" marR="5080" indent="635" algn="ctr">
              <a:lnSpc>
                <a:spcPct val="100000"/>
              </a:lnSpc>
              <a:spcBef>
                <a:spcPts val="1675"/>
              </a:spcBef>
            </a:pPr>
            <a:r>
              <a:rPr sz="2000" spc="-50" dirty="0">
                <a:latin typeface="Arial"/>
                <a:cs typeface="Arial"/>
              </a:rPr>
              <a:t>Vai </a:t>
            </a:r>
            <a:r>
              <a:rPr sz="2000" dirty="0">
                <a:latin typeface="Arial"/>
                <a:cs typeface="Arial"/>
              </a:rPr>
              <a:t>dizer que está pronto  porque a árvore já estava  pronta e foi escolhido o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que  queria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colocar.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017" y="23571"/>
            <a:ext cx="3449320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Comandos</a:t>
            </a:r>
            <a:r>
              <a:rPr spc="-55" dirty="0"/>
              <a:t> </a:t>
            </a:r>
            <a:r>
              <a:rPr dirty="0"/>
              <a:t>Básicos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7904" y="796874"/>
            <a:ext cx="7977505" cy="3020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1) Adicione </a:t>
            </a:r>
            <a:r>
              <a:rPr sz="2000" spc="-5" dirty="0">
                <a:latin typeface="Arial"/>
                <a:cs typeface="Arial"/>
              </a:rPr>
              <a:t>as </a:t>
            </a:r>
            <a:r>
              <a:rPr sz="2000" dirty="0">
                <a:latin typeface="Arial"/>
                <a:cs typeface="Arial"/>
              </a:rPr>
              <a:t>novas modificações, </a:t>
            </a:r>
            <a:r>
              <a:rPr sz="2000" spc="-5" dirty="0">
                <a:latin typeface="Arial"/>
                <a:cs typeface="Arial"/>
              </a:rPr>
              <a:t>faça </a:t>
            </a:r>
            <a:r>
              <a:rPr sz="2000" dirty="0">
                <a:latin typeface="Arial"/>
                <a:cs typeface="Arial"/>
              </a:rPr>
              <a:t>o commit e depois </a:t>
            </a:r>
            <a:r>
              <a:rPr sz="2000" spc="-5" dirty="0">
                <a:latin typeface="Arial"/>
                <a:cs typeface="Arial"/>
              </a:rPr>
              <a:t>tente</a:t>
            </a:r>
            <a:r>
              <a:rPr sz="2000" spc="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fazer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o merge novamente. Utilize os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comandos: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</a:pPr>
            <a:r>
              <a:rPr sz="2000" dirty="0">
                <a:solidFill>
                  <a:srgbClr val="2D75B6"/>
                </a:solidFill>
                <a:latin typeface="Arial"/>
                <a:cs typeface="Arial"/>
              </a:rPr>
              <a:t>projetoPraticas$ </a:t>
            </a:r>
            <a:r>
              <a:rPr sz="2000" dirty="0">
                <a:latin typeface="Arial"/>
                <a:cs typeface="Arial"/>
              </a:rPr>
              <a:t>git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status</a:t>
            </a:r>
            <a:endParaRPr sz="20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</a:pPr>
            <a:r>
              <a:rPr sz="2000" dirty="0">
                <a:solidFill>
                  <a:srgbClr val="2D75B6"/>
                </a:solidFill>
                <a:latin typeface="Arial"/>
                <a:cs typeface="Arial"/>
              </a:rPr>
              <a:t>projetoPraticas$ </a:t>
            </a:r>
            <a:r>
              <a:rPr sz="2000" dirty="0">
                <a:latin typeface="Arial"/>
                <a:cs typeface="Arial"/>
              </a:rPr>
              <a:t>git add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13970" marR="190309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2D75B6"/>
                </a:solidFill>
                <a:latin typeface="Arial"/>
                <a:cs typeface="Arial"/>
              </a:rPr>
              <a:t>projetoPraticas$ </a:t>
            </a:r>
            <a:r>
              <a:rPr sz="2000" dirty="0">
                <a:latin typeface="Arial"/>
                <a:cs typeface="Arial"/>
              </a:rPr>
              <a:t>git commit –m “resolução de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conflito”  </a:t>
            </a:r>
            <a:r>
              <a:rPr sz="2000" dirty="0">
                <a:solidFill>
                  <a:srgbClr val="2D75B6"/>
                </a:solidFill>
                <a:latin typeface="Arial"/>
                <a:cs typeface="Arial"/>
              </a:rPr>
              <a:t>projetoPraticas$ </a:t>
            </a:r>
            <a:r>
              <a:rPr sz="2000" dirty="0">
                <a:latin typeface="Arial"/>
                <a:cs typeface="Arial"/>
              </a:rPr>
              <a:t>git merge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feature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970280">
              <a:lnSpc>
                <a:spcPct val="100000"/>
              </a:lnSpc>
              <a:spcBef>
                <a:spcPts val="1835"/>
              </a:spcBef>
            </a:pPr>
            <a:r>
              <a:rPr sz="2000" dirty="0">
                <a:latin typeface="Arial"/>
                <a:cs typeface="Arial"/>
              </a:rPr>
              <a:t>Como a árvore já estava pronta, então o merge é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realizado.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45160"/>
            <a:ext cx="41325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Classificação </a:t>
            </a:r>
            <a:r>
              <a:rPr sz="3000" dirty="0"/>
              <a:t>dos</a:t>
            </a:r>
            <a:r>
              <a:rPr sz="3000" spc="-25" dirty="0"/>
              <a:t> </a:t>
            </a:r>
            <a:r>
              <a:rPr sz="3000" spc="-5" dirty="0"/>
              <a:t>SCV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364860" y="1021156"/>
            <a:ext cx="3105150" cy="461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indent="-285115">
              <a:lnSpc>
                <a:spcPts val="1710"/>
              </a:lnSpc>
              <a:spcBef>
                <a:spcPts val="100"/>
              </a:spcBef>
              <a:buClr>
                <a:srgbClr val="434343"/>
              </a:buClr>
              <a:buFont typeface="Arial"/>
              <a:buChar char="•"/>
              <a:tabLst>
                <a:tab pos="297180" algn="l"/>
                <a:tab pos="297815" algn="l"/>
              </a:tabLst>
            </a:pPr>
            <a:r>
              <a:rPr sz="1500" b="1" dirty="0">
                <a:latin typeface="Arial"/>
                <a:cs typeface="Arial"/>
              </a:rPr>
              <a:t>Sistema </a:t>
            </a:r>
            <a:r>
              <a:rPr sz="1500" b="1" spc="-5" dirty="0">
                <a:latin typeface="Arial"/>
                <a:cs typeface="Arial"/>
              </a:rPr>
              <a:t>de Controle de</a:t>
            </a:r>
            <a:r>
              <a:rPr sz="1500" b="1" spc="-80" dirty="0">
                <a:latin typeface="Arial"/>
                <a:cs typeface="Arial"/>
              </a:rPr>
              <a:t> </a:t>
            </a:r>
            <a:r>
              <a:rPr sz="1500" b="1" spc="-15" dirty="0">
                <a:latin typeface="Arial"/>
                <a:cs typeface="Arial"/>
              </a:rPr>
              <a:t>Versão</a:t>
            </a:r>
            <a:endParaRPr sz="1500">
              <a:latin typeface="Arial"/>
              <a:cs typeface="Arial"/>
            </a:endParaRPr>
          </a:p>
          <a:p>
            <a:pPr marL="297180">
              <a:lnSpc>
                <a:spcPts val="1710"/>
              </a:lnSpc>
            </a:pPr>
            <a:r>
              <a:rPr sz="1500" b="1" spc="-5" dirty="0">
                <a:latin typeface="Arial"/>
                <a:cs typeface="Arial"/>
              </a:rPr>
              <a:t>Distribuido</a:t>
            </a:r>
            <a:r>
              <a:rPr sz="1500" b="1" spc="-35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(DVCS)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8951" y="1406652"/>
            <a:ext cx="7990840" cy="3580129"/>
            <a:chOff x="758951" y="1406652"/>
            <a:chExt cx="7990840" cy="3580129"/>
          </a:xfrm>
        </p:grpSpPr>
        <p:sp>
          <p:nvSpPr>
            <p:cNvPr id="5" name="object 5"/>
            <p:cNvSpPr/>
            <p:nvPr/>
          </p:nvSpPr>
          <p:spPr>
            <a:xfrm>
              <a:off x="5148072" y="1647444"/>
              <a:ext cx="3055620" cy="33223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60975" y="1946148"/>
              <a:ext cx="1397508" cy="583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81671" y="1406652"/>
              <a:ext cx="1467612" cy="14660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8951" y="1629156"/>
              <a:ext cx="2962656" cy="33573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14472" y="1949196"/>
              <a:ext cx="810768" cy="6995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23748" y="1029157"/>
            <a:ext cx="3135630" cy="460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7660" indent="-315595">
              <a:lnSpc>
                <a:spcPts val="1710"/>
              </a:lnSpc>
              <a:spcBef>
                <a:spcPts val="100"/>
              </a:spcBef>
              <a:buClr>
                <a:srgbClr val="434343"/>
              </a:buClr>
              <a:buFont typeface="Arial"/>
              <a:buChar char="•"/>
              <a:tabLst>
                <a:tab pos="327660" algn="l"/>
                <a:tab pos="328295" algn="l"/>
              </a:tabLst>
            </a:pPr>
            <a:r>
              <a:rPr sz="1500" b="1" dirty="0">
                <a:latin typeface="Arial"/>
                <a:cs typeface="Arial"/>
              </a:rPr>
              <a:t>Sistema </a:t>
            </a:r>
            <a:r>
              <a:rPr sz="1500" b="1" spc="-5" dirty="0">
                <a:latin typeface="Arial"/>
                <a:cs typeface="Arial"/>
              </a:rPr>
              <a:t>de Controle de</a:t>
            </a:r>
            <a:r>
              <a:rPr sz="1500" b="1" spc="-80" dirty="0">
                <a:latin typeface="Arial"/>
                <a:cs typeface="Arial"/>
              </a:rPr>
              <a:t> </a:t>
            </a:r>
            <a:r>
              <a:rPr sz="1500" b="1" spc="-15" dirty="0">
                <a:latin typeface="Arial"/>
                <a:cs typeface="Arial"/>
              </a:rPr>
              <a:t>Versão</a:t>
            </a:r>
            <a:endParaRPr sz="1500">
              <a:latin typeface="Arial"/>
              <a:cs typeface="Arial"/>
            </a:endParaRPr>
          </a:p>
          <a:p>
            <a:pPr marL="327660">
              <a:lnSpc>
                <a:spcPts val="1710"/>
              </a:lnSpc>
            </a:pPr>
            <a:r>
              <a:rPr sz="1500" b="1" dirty="0">
                <a:latin typeface="Arial"/>
                <a:cs typeface="Arial"/>
              </a:rPr>
              <a:t>Centralizado</a:t>
            </a:r>
            <a:r>
              <a:rPr sz="1500" b="1" spc="-45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(CVCS)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9660" y="43688"/>
            <a:ext cx="542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Fazendo o </a:t>
            </a:r>
            <a:r>
              <a:rPr sz="3000" spc="-5" dirty="0"/>
              <a:t>merge </a:t>
            </a:r>
            <a:r>
              <a:rPr sz="3000" dirty="0"/>
              <a:t>pelo</a:t>
            </a:r>
            <a:r>
              <a:rPr sz="3000" spc="-50" dirty="0"/>
              <a:t> </a:t>
            </a:r>
            <a:r>
              <a:rPr sz="3000" spc="-5" dirty="0"/>
              <a:t>GitHub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1533004" y="771144"/>
            <a:ext cx="7611109" cy="4174490"/>
            <a:chOff x="1533004" y="771144"/>
            <a:chExt cx="7611109" cy="4174490"/>
          </a:xfrm>
        </p:grpSpPr>
        <p:sp>
          <p:nvSpPr>
            <p:cNvPr id="4" name="object 4"/>
            <p:cNvSpPr/>
            <p:nvPr/>
          </p:nvSpPr>
          <p:spPr>
            <a:xfrm>
              <a:off x="1533004" y="771144"/>
              <a:ext cx="7610995" cy="41742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36419" y="3508248"/>
              <a:ext cx="3888104" cy="791210"/>
            </a:xfrm>
            <a:custGeom>
              <a:avLst/>
              <a:gdLst/>
              <a:ahLst/>
              <a:cxnLst/>
              <a:rect l="l" t="t" r="r" b="b"/>
              <a:pathLst>
                <a:path w="3888104" h="791210">
                  <a:moveTo>
                    <a:pt x="0" y="790955"/>
                  </a:moveTo>
                  <a:lnTo>
                    <a:pt x="3887724" y="790955"/>
                  </a:lnTo>
                  <a:lnTo>
                    <a:pt x="3887724" y="0"/>
                  </a:lnTo>
                  <a:lnTo>
                    <a:pt x="0" y="0"/>
                  </a:lnTo>
                  <a:lnTo>
                    <a:pt x="0" y="790955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9660" y="43688"/>
            <a:ext cx="542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Fazendo o </a:t>
            </a:r>
            <a:r>
              <a:rPr sz="3000" spc="-5" dirty="0"/>
              <a:t>merge </a:t>
            </a:r>
            <a:r>
              <a:rPr sz="3000" dirty="0"/>
              <a:t>pelo</a:t>
            </a:r>
            <a:r>
              <a:rPr sz="3000" spc="-50" dirty="0"/>
              <a:t> </a:t>
            </a:r>
            <a:r>
              <a:rPr sz="3000" spc="-5" dirty="0"/>
              <a:t>GitHub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0" y="699516"/>
            <a:ext cx="9144000" cy="4245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9869" y="43688"/>
            <a:ext cx="82886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Resumo dos estados dos arquivos no</a:t>
            </a:r>
            <a:r>
              <a:rPr sz="3000" spc="-75" dirty="0"/>
              <a:t> </a:t>
            </a:r>
            <a:r>
              <a:rPr sz="3000" dirty="0"/>
              <a:t>GitHub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1307464" y="484630"/>
            <a:ext cx="6322060" cy="4541520"/>
            <a:chOff x="1307464" y="484630"/>
            <a:chExt cx="6322060" cy="4541520"/>
          </a:xfrm>
        </p:grpSpPr>
        <p:sp>
          <p:nvSpPr>
            <p:cNvPr id="4" name="object 4"/>
            <p:cNvSpPr/>
            <p:nvPr/>
          </p:nvSpPr>
          <p:spPr>
            <a:xfrm>
              <a:off x="1514855" y="484630"/>
              <a:ext cx="6114288" cy="45415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7464" y="2284475"/>
              <a:ext cx="384810" cy="590550"/>
            </a:xfrm>
            <a:custGeom>
              <a:avLst/>
              <a:gdLst/>
              <a:ahLst/>
              <a:cxnLst/>
              <a:rect l="l" t="t" r="r" b="b"/>
              <a:pathLst>
                <a:path w="384810" h="590550">
                  <a:moveTo>
                    <a:pt x="268069" y="131861"/>
                  </a:moveTo>
                  <a:lnTo>
                    <a:pt x="0" y="559307"/>
                  </a:lnTo>
                  <a:lnTo>
                    <a:pt x="49021" y="590042"/>
                  </a:lnTo>
                  <a:lnTo>
                    <a:pt x="317103" y="162576"/>
                  </a:lnTo>
                  <a:lnTo>
                    <a:pt x="268069" y="131861"/>
                  </a:lnTo>
                  <a:close/>
                </a:path>
                <a:path w="384810" h="590550">
                  <a:moveTo>
                    <a:pt x="374445" y="107315"/>
                  </a:moveTo>
                  <a:lnTo>
                    <a:pt x="283463" y="107315"/>
                  </a:lnTo>
                  <a:lnTo>
                    <a:pt x="332485" y="138049"/>
                  </a:lnTo>
                  <a:lnTo>
                    <a:pt x="317103" y="162576"/>
                  </a:lnTo>
                  <a:lnTo>
                    <a:pt x="366141" y="193294"/>
                  </a:lnTo>
                  <a:lnTo>
                    <a:pt x="374445" y="107315"/>
                  </a:lnTo>
                  <a:close/>
                </a:path>
                <a:path w="384810" h="590550">
                  <a:moveTo>
                    <a:pt x="283463" y="107315"/>
                  </a:moveTo>
                  <a:lnTo>
                    <a:pt x="268069" y="131861"/>
                  </a:lnTo>
                  <a:lnTo>
                    <a:pt x="317103" y="162576"/>
                  </a:lnTo>
                  <a:lnTo>
                    <a:pt x="332485" y="138049"/>
                  </a:lnTo>
                  <a:lnTo>
                    <a:pt x="283463" y="107315"/>
                  </a:lnTo>
                  <a:close/>
                </a:path>
                <a:path w="384810" h="590550">
                  <a:moveTo>
                    <a:pt x="384809" y="0"/>
                  </a:moveTo>
                  <a:lnTo>
                    <a:pt x="218947" y="101092"/>
                  </a:lnTo>
                  <a:lnTo>
                    <a:pt x="268069" y="131861"/>
                  </a:lnTo>
                  <a:lnTo>
                    <a:pt x="283463" y="107315"/>
                  </a:lnTo>
                  <a:lnTo>
                    <a:pt x="374445" y="107315"/>
                  </a:lnTo>
                  <a:lnTo>
                    <a:pt x="38480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6679" y="2683764"/>
            <a:ext cx="1734820" cy="176657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45085" rIns="0" bIns="0" rtlCol="0">
            <a:spAutoFit/>
          </a:bodyPr>
          <a:lstStyle/>
          <a:p>
            <a:pPr marL="144780" marR="139065" indent="-1905" algn="ctr">
              <a:lnSpc>
                <a:spcPct val="100000"/>
              </a:lnSpc>
              <a:spcBef>
                <a:spcPts val="35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Área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onde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é 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possível  armazenar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 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código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sem a 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necessidade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de 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realizar</a:t>
            </a:r>
            <a:r>
              <a:rPr sz="18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commit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46009" y="3070605"/>
            <a:ext cx="1524635" cy="803910"/>
            <a:chOff x="7446009" y="3070605"/>
            <a:chExt cx="1524635" cy="803910"/>
          </a:xfrm>
        </p:grpSpPr>
        <p:sp>
          <p:nvSpPr>
            <p:cNvPr id="8" name="object 8"/>
            <p:cNvSpPr/>
            <p:nvPr/>
          </p:nvSpPr>
          <p:spPr>
            <a:xfrm>
              <a:off x="7452359" y="3076955"/>
              <a:ext cx="1511935" cy="791210"/>
            </a:xfrm>
            <a:custGeom>
              <a:avLst/>
              <a:gdLst/>
              <a:ahLst/>
              <a:cxnLst/>
              <a:rect l="l" t="t" r="r" b="b"/>
              <a:pathLst>
                <a:path w="1511934" h="791210">
                  <a:moveTo>
                    <a:pt x="1511807" y="0"/>
                  </a:moveTo>
                  <a:lnTo>
                    <a:pt x="0" y="0"/>
                  </a:lnTo>
                  <a:lnTo>
                    <a:pt x="0" y="790956"/>
                  </a:lnTo>
                  <a:lnTo>
                    <a:pt x="1511807" y="790956"/>
                  </a:lnTo>
                  <a:lnTo>
                    <a:pt x="151180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52359" y="3076955"/>
              <a:ext cx="1511935" cy="791210"/>
            </a:xfrm>
            <a:custGeom>
              <a:avLst/>
              <a:gdLst/>
              <a:ahLst/>
              <a:cxnLst/>
              <a:rect l="l" t="t" r="r" b="b"/>
              <a:pathLst>
                <a:path w="1511934" h="791210">
                  <a:moveTo>
                    <a:pt x="0" y="790956"/>
                  </a:moveTo>
                  <a:lnTo>
                    <a:pt x="1511807" y="790956"/>
                  </a:lnTo>
                  <a:lnTo>
                    <a:pt x="1511807" y="0"/>
                  </a:lnTo>
                  <a:lnTo>
                    <a:pt x="0" y="0"/>
                  </a:lnTo>
                  <a:lnTo>
                    <a:pt x="0" y="790956"/>
                  </a:lnTo>
                  <a:close/>
                </a:path>
              </a:pathLst>
            </a:custGeom>
            <a:ln w="1219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446264" y="3070860"/>
            <a:ext cx="1524000" cy="80327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300990" marR="222885" indent="-70485">
              <a:lnSpc>
                <a:spcPct val="100000"/>
              </a:lnSpc>
              <a:spcBef>
                <a:spcPts val="885"/>
              </a:spcBef>
            </a:pP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osi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ór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 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na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nuvem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99959" y="2689860"/>
            <a:ext cx="463550" cy="549275"/>
          </a:xfrm>
          <a:custGeom>
            <a:avLst/>
            <a:gdLst/>
            <a:ahLst/>
            <a:cxnLst/>
            <a:rect l="l" t="t" r="r" b="b"/>
            <a:pathLst>
              <a:path w="463550" h="549275">
                <a:moveTo>
                  <a:pt x="133454" y="114967"/>
                </a:moveTo>
                <a:lnTo>
                  <a:pt x="88878" y="152044"/>
                </a:lnTo>
                <a:lnTo>
                  <a:pt x="419100" y="548766"/>
                </a:lnTo>
                <a:lnTo>
                  <a:pt x="463550" y="511682"/>
                </a:lnTo>
                <a:lnTo>
                  <a:pt x="133454" y="114967"/>
                </a:lnTo>
                <a:close/>
              </a:path>
              <a:path w="463550" h="549275">
                <a:moveTo>
                  <a:pt x="0" y="0"/>
                </a:moveTo>
                <a:lnTo>
                  <a:pt x="44323" y="189102"/>
                </a:lnTo>
                <a:lnTo>
                  <a:pt x="88878" y="152044"/>
                </a:lnTo>
                <a:lnTo>
                  <a:pt x="70358" y="129793"/>
                </a:lnTo>
                <a:lnTo>
                  <a:pt x="114935" y="92709"/>
                </a:lnTo>
                <a:lnTo>
                  <a:pt x="160214" y="92709"/>
                </a:lnTo>
                <a:lnTo>
                  <a:pt x="177926" y="77977"/>
                </a:lnTo>
                <a:lnTo>
                  <a:pt x="0" y="0"/>
                </a:lnTo>
                <a:close/>
              </a:path>
              <a:path w="463550" h="549275">
                <a:moveTo>
                  <a:pt x="114935" y="92709"/>
                </a:moveTo>
                <a:lnTo>
                  <a:pt x="70358" y="129793"/>
                </a:lnTo>
                <a:lnTo>
                  <a:pt x="88878" y="152044"/>
                </a:lnTo>
                <a:lnTo>
                  <a:pt x="133454" y="114967"/>
                </a:lnTo>
                <a:lnTo>
                  <a:pt x="114935" y="92709"/>
                </a:lnTo>
                <a:close/>
              </a:path>
              <a:path w="463550" h="549275">
                <a:moveTo>
                  <a:pt x="160214" y="92709"/>
                </a:moveTo>
                <a:lnTo>
                  <a:pt x="114935" y="92709"/>
                </a:lnTo>
                <a:lnTo>
                  <a:pt x="133454" y="114967"/>
                </a:lnTo>
                <a:lnTo>
                  <a:pt x="160214" y="9270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3125" y="2020062"/>
            <a:ext cx="485838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Conhecendo mais o</a:t>
            </a:r>
            <a:r>
              <a:rPr spc="-85" dirty="0"/>
              <a:t> </a:t>
            </a:r>
            <a:r>
              <a:rPr dirty="0"/>
              <a:t>GitHub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6673" y="220726"/>
            <a:ext cx="4469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Releases </a:t>
            </a:r>
            <a:r>
              <a:rPr sz="3000" dirty="0"/>
              <a:t>do</a:t>
            </a:r>
            <a:r>
              <a:rPr sz="3000" spc="-30" dirty="0"/>
              <a:t> </a:t>
            </a:r>
            <a:r>
              <a:rPr sz="3000" spc="-5" dirty="0"/>
              <a:t>Repositório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0" y="842772"/>
            <a:ext cx="9144000" cy="4201795"/>
            <a:chOff x="0" y="842772"/>
            <a:chExt cx="9144000" cy="4201795"/>
          </a:xfrm>
        </p:grpSpPr>
        <p:sp>
          <p:nvSpPr>
            <p:cNvPr id="4" name="object 4"/>
            <p:cNvSpPr/>
            <p:nvPr/>
          </p:nvSpPr>
          <p:spPr>
            <a:xfrm>
              <a:off x="0" y="842772"/>
              <a:ext cx="9144000" cy="42016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43628" y="2775204"/>
              <a:ext cx="1442085" cy="502920"/>
            </a:xfrm>
            <a:custGeom>
              <a:avLst/>
              <a:gdLst/>
              <a:ahLst/>
              <a:cxnLst/>
              <a:rect l="l" t="t" r="r" b="b"/>
              <a:pathLst>
                <a:path w="1442085" h="502920">
                  <a:moveTo>
                    <a:pt x="0" y="502919"/>
                  </a:moveTo>
                  <a:lnTo>
                    <a:pt x="1441703" y="502919"/>
                  </a:lnTo>
                  <a:lnTo>
                    <a:pt x="1441703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204" y="272288"/>
            <a:ext cx="7540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Releases </a:t>
            </a:r>
            <a:r>
              <a:rPr sz="3000" dirty="0"/>
              <a:t>do </a:t>
            </a:r>
            <a:r>
              <a:rPr sz="3000" spc="-5" dirty="0"/>
              <a:t>repositório </a:t>
            </a:r>
            <a:r>
              <a:rPr sz="3000" dirty="0"/>
              <a:t>– </a:t>
            </a:r>
            <a:r>
              <a:rPr sz="3000" spc="-5" dirty="0"/>
              <a:t>Criar </a:t>
            </a:r>
            <a:r>
              <a:rPr sz="3000" dirty="0"/>
              <a:t>uma nova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0" y="915922"/>
            <a:ext cx="9144000" cy="4151629"/>
            <a:chOff x="0" y="915922"/>
            <a:chExt cx="9144000" cy="4151629"/>
          </a:xfrm>
        </p:grpSpPr>
        <p:sp>
          <p:nvSpPr>
            <p:cNvPr id="4" name="object 4"/>
            <p:cNvSpPr/>
            <p:nvPr/>
          </p:nvSpPr>
          <p:spPr>
            <a:xfrm>
              <a:off x="4643628" y="2775204"/>
              <a:ext cx="1442085" cy="502920"/>
            </a:xfrm>
            <a:custGeom>
              <a:avLst/>
              <a:gdLst/>
              <a:ahLst/>
              <a:cxnLst/>
              <a:rect l="l" t="t" r="r" b="b"/>
              <a:pathLst>
                <a:path w="1442085" h="502920">
                  <a:moveTo>
                    <a:pt x="0" y="502919"/>
                  </a:moveTo>
                  <a:lnTo>
                    <a:pt x="1441703" y="502919"/>
                  </a:lnTo>
                  <a:lnTo>
                    <a:pt x="1441703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15922"/>
              <a:ext cx="9144000" cy="4151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93820" y="3921252"/>
              <a:ext cx="1254760" cy="379730"/>
            </a:xfrm>
            <a:custGeom>
              <a:avLst/>
              <a:gdLst/>
              <a:ahLst/>
              <a:cxnLst/>
              <a:rect l="l" t="t" r="r" b="b"/>
              <a:pathLst>
                <a:path w="1254760" h="379729">
                  <a:moveTo>
                    <a:pt x="0" y="379476"/>
                  </a:moveTo>
                  <a:lnTo>
                    <a:pt x="1254252" y="379476"/>
                  </a:lnTo>
                  <a:lnTo>
                    <a:pt x="1254252" y="0"/>
                  </a:lnTo>
                  <a:lnTo>
                    <a:pt x="0" y="0"/>
                  </a:lnTo>
                  <a:lnTo>
                    <a:pt x="0" y="379476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6870" y="268351"/>
            <a:ext cx="50171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Criar </a:t>
            </a:r>
            <a:r>
              <a:rPr sz="3000" dirty="0"/>
              <a:t>nova </a:t>
            </a:r>
            <a:r>
              <a:rPr sz="3000" spc="-5" dirty="0"/>
              <a:t>release </a:t>
            </a:r>
            <a:r>
              <a:rPr sz="3000" dirty="0"/>
              <a:t>– </a:t>
            </a:r>
            <a:r>
              <a:rPr sz="3000" spc="-5" dirty="0"/>
              <a:t>Parte</a:t>
            </a:r>
            <a:r>
              <a:rPr sz="3000" spc="-70" dirty="0"/>
              <a:t> </a:t>
            </a:r>
            <a:r>
              <a:rPr sz="3000" spc="-5" dirty="0"/>
              <a:t>1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25907" y="992124"/>
            <a:ext cx="9118600" cy="4069079"/>
            <a:chOff x="25907" y="992124"/>
            <a:chExt cx="9118600" cy="4069079"/>
          </a:xfrm>
        </p:grpSpPr>
        <p:sp>
          <p:nvSpPr>
            <p:cNvPr id="4" name="object 4"/>
            <p:cNvSpPr/>
            <p:nvPr/>
          </p:nvSpPr>
          <p:spPr>
            <a:xfrm>
              <a:off x="3893819" y="2775203"/>
              <a:ext cx="2192020" cy="1525905"/>
            </a:xfrm>
            <a:custGeom>
              <a:avLst/>
              <a:gdLst/>
              <a:ahLst/>
              <a:cxnLst/>
              <a:rect l="l" t="t" r="r" b="b"/>
              <a:pathLst>
                <a:path w="2192020" h="1525904">
                  <a:moveTo>
                    <a:pt x="749807" y="502919"/>
                  </a:moveTo>
                  <a:lnTo>
                    <a:pt x="2191511" y="502919"/>
                  </a:lnTo>
                  <a:lnTo>
                    <a:pt x="2191511" y="0"/>
                  </a:lnTo>
                  <a:lnTo>
                    <a:pt x="749807" y="0"/>
                  </a:lnTo>
                  <a:lnTo>
                    <a:pt x="749807" y="502919"/>
                  </a:lnTo>
                  <a:close/>
                </a:path>
                <a:path w="2192020" h="1525904">
                  <a:moveTo>
                    <a:pt x="0" y="1525523"/>
                  </a:moveTo>
                  <a:lnTo>
                    <a:pt x="1254252" y="1525523"/>
                  </a:lnTo>
                  <a:lnTo>
                    <a:pt x="1254252" y="1146048"/>
                  </a:lnTo>
                  <a:lnTo>
                    <a:pt x="0" y="1146048"/>
                  </a:lnTo>
                  <a:lnTo>
                    <a:pt x="0" y="1525523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907" y="992124"/>
              <a:ext cx="9118091" cy="40690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05762" y="2267077"/>
              <a:ext cx="1085215" cy="374015"/>
            </a:xfrm>
            <a:custGeom>
              <a:avLst/>
              <a:gdLst/>
              <a:ahLst/>
              <a:cxnLst/>
              <a:rect l="l" t="t" r="r" b="b"/>
              <a:pathLst>
                <a:path w="1085214" h="374014">
                  <a:moveTo>
                    <a:pt x="92201" y="264668"/>
                  </a:moveTo>
                  <a:lnTo>
                    <a:pt x="0" y="353060"/>
                  </a:lnTo>
                  <a:lnTo>
                    <a:pt x="126111" y="373888"/>
                  </a:lnTo>
                  <a:lnTo>
                    <a:pt x="116529" y="343027"/>
                  </a:lnTo>
                  <a:lnTo>
                    <a:pt x="96646" y="343027"/>
                  </a:lnTo>
                  <a:lnTo>
                    <a:pt x="85343" y="306705"/>
                  </a:lnTo>
                  <a:lnTo>
                    <a:pt x="103503" y="301070"/>
                  </a:lnTo>
                  <a:lnTo>
                    <a:pt x="92201" y="264668"/>
                  </a:lnTo>
                  <a:close/>
                </a:path>
                <a:path w="1085214" h="374014">
                  <a:moveTo>
                    <a:pt x="103503" y="301070"/>
                  </a:moveTo>
                  <a:lnTo>
                    <a:pt x="85343" y="306705"/>
                  </a:lnTo>
                  <a:lnTo>
                    <a:pt x="96646" y="343027"/>
                  </a:lnTo>
                  <a:lnTo>
                    <a:pt x="114782" y="337399"/>
                  </a:lnTo>
                  <a:lnTo>
                    <a:pt x="103503" y="301070"/>
                  </a:lnTo>
                  <a:close/>
                </a:path>
                <a:path w="1085214" h="374014">
                  <a:moveTo>
                    <a:pt x="114782" y="337399"/>
                  </a:moveTo>
                  <a:lnTo>
                    <a:pt x="96646" y="343027"/>
                  </a:lnTo>
                  <a:lnTo>
                    <a:pt x="116529" y="343027"/>
                  </a:lnTo>
                  <a:lnTo>
                    <a:pt x="114782" y="337399"/>
                  </a:lnTo>
                  <a:close/>
                </a:path>
                <a:path w="1085214" h="374014">
                  <a:moveTo>
                    <a:pt x="1073912" y="0"/>
                  </a:moveTo>
                  <a:lnTo>
                    <a:pt x="103503" y="301070"/>
                  </a:lnTo>
                  <a:lnTo>
                    <a:pt x="114782" y="337399"/>
                  </a:lnTo>
                  <a:lnTo>
                    <a:pt x="1085088" y="36322"/>
                  </a:lnTo>
                  <a:lnTo>
                    <a:pt x="107391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80944" y="2068067"/>
            <a:ext cx="1165860" cy="32512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0160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8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VERSÃO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03170" y="3538092"/>
            <a:ext cx="1085215" cy="374015"/>
          </a:xfrm>
          <a:custGeom>
            <a:avLst/>
            <a:gdLst/>
            <a:ahLst/>
            <a:cxnLst/>
            <a:rect l="l" t="t" r="r" b="b"/>
            <a:pathLst>
              <a:path w="1085214" h="374014">
                <a:moveTo>
                  <a:pt x="92202" y="264667"/>
                </a:moveTo>
                <a:lnTo>
                  <a:pt x="0" y="353123"/>
                </a:lnTo>
                <a:lnTo>
                  <a:pt x="126111" y="373837"/>
                </a:lnTo>
                <a:lnTo>
                  <a:pt x="116560" y="343090"/>
                </a:lnTo>
                <a:lnTo>
                  <a:pt x="96647" y="343090"/>
                </a:lnTo>
                <a:lnTo>
                  <a:pt x="85343" y="306704"/>
                </a:lnTo>
                <a:lnTo>
                  <a:pt x="103508" y="301069"/>
                </a:lnTo>
                <a:lnTo>
                  <a:pt x="92202" y="264667"/>
                </a:lnTo>
                <a:close/>
              </a:path>
              <a:path w="1085214" h="374014">
                <a:moveTo>
                  <a:pt x="103508" y="301069"/>
                </a:moveTo>
                <a:lnTo>
                  <a:pt x="85343" y="306704"/>
                </a:lnTo>
                <a:lnTo>
                  <a:pt x="96647" y="343090"/>
                </a:lnTo>
                <a:lnTo>
                  <a:pt x="114809" y="337453"/>
                </a:lnTo>
                <a:lnTo>
                  <a:pt x="103508" y="301069"/>
                </a:lnTo>
                <a:close/>
              </a:path>
              <a:path w="1085214" h="374014">
                <a:moveTo>
                  <a:pt x="114809" y="337453"/>
                </a:moveTo>
                <a:lnTo>
                  <a:pt x="96647" y="343090"/>
                </a:lnTo>
                <a:lnTo>
                  <a:pt x="116560" y="343090"/>
                </a:lnTo>
                <a:lnTo>
                  <a:pt x="114809" y="337453"/>
                </a:lnTo>
                <a:close/>
              </a:path>
              <a:path w="1085214" h="374014">
                <a:moveTo>
                  <a:pt x="1073912" y="0"/>
                </a:moveTo>
                <a:lnTo>
                  <a:pt x="103508" y="301069"/>
                </a:lnTo>
                <a:lnTo>
                  <a:pt x="114809" y="337453"/>
                </a:lnTo>
                <a:lnTo>
                  <a:pt x="1085088" y="36321"/>
                </a:lnTo>
                <a:lnTo>
                  <a:pt x="10739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87496" y="3352800"/>
            <a:ext cx="1350645" cy="32512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079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8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DESCRIÇÃO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36441" y="2779141"/>
            <a:ext cx="1085215" cy="375285"/>
          </a:xfrm>
          <a:custGeom>
            <a:avLst/>
            <a:gdLst/>
            <a:ahLst/>
            <a:cxnLst/>
            <a:rect l="l" t="t" r="r" b="b"/>
            <a:pathLst>
              <a:path w="1085214" h="375285">
                <a:moveTo>
                  <a:pt x="92075" y="266191"/>
                </a:moveTo>
                <a:lnTo>
                  <a:pt x="0" y="354710"/>
                </a:lnTo>
                <a:lnTo>
                  <a:pt x="126111" y="375284"/>
                </a:lnTo>
                <a:lnTo>
                  <a:pt x="116522" y="344550"/>
                </a:lnTo>
                <a:lnTo>
                  <a:pt x="96647" y="344550"/>
                </a:lnTo>
                <a:lnTo>
                  <a:pt x="85217" y="308228"/>
                </a:lnTo>
                <a:lnTo>
                  <a:pt x="103419" y="302553"/>
                </a:lnTo>
                <a:lnTo>
                  <a:pt x="92075" y="266191"/>
                </a:lnTo>
                <a:close/>
              </a:path>
              <a:path w="1085214" h="375285">
                <a:moveTo>
                  <a:pt x="103419" y="302553"/>
                </a:moveTo>
                <a:lnTo>
                  <a:pt x="85217" y="308228"/>
                </a:lnTo>
                <a:lnTo>
                  <a:pt x="96647" y="344550"/>
                </a:lnTo>
                <a:lnTo>
                  <a:pt x="114760" y="338903"/>
                </a:lnTo>
                <a:lnTo>
                  <a:pt x="103419" y="302553"/>
                </a:lnTo>
                <a:close/>
              </a:path>
              <a:path w="1085214" h="375285">
                <a:moveTo>
                  <a:pt x="114760" y="338903"/>
                </a:moveTo>
                <a:lnTo>
                  <a:pt x="96647" y="344550"/>
                </a:lnTo>
                <a:lnTo>
                  <a:pt x="116522" y="344550"/>
                </a:lnTo>
                <a:lnTo>
                  <a:pt x="114760" y="338903"/>
                </a:lnTo>
                <a:close/>
              </a:path>
              <a:path w="1085214" h="375285">
                <a:moveTo>
                  <a:pt x="1073785" y="0"/>
                </a:moveTo>
                <a:lnTo>
                  <a:pt x="103419" y="302553"/>
                </a:lnTo>
                <a:lnTo>
                  <a:pt x="114760" y="338903"/>
                </a:lnTo>
                <a:lnTo>
                  <a:pt x="1085215" y="36321"/>
                </a:lnTo>
                <a:lnTo>
                  <a:pt x="10737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43628" y="2510027"/>
            <a:ext cx="1158240" cy="23622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0795" rIns="0" bIns="0" rtlCol="0">
            <a:spAutoFit/>
          </a:bodyPr>
          <a:lstStyle/>
          <a:p>
            <a:pPr marL="241935">
              <a:lnSpc>
                <a:spcPts val="1775"/>
              </a:lnSpc>
              <a:spcBef>
                <a:spcPts val="8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TÍTULO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9108" y="223773"/>
            <a:ext cx="50171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Criar </a:t>
            </a:r>
            <a:r>
              <a:rPr sz="3000" dirty="0"/>
              <a:t>nova </a:t>
            </a:r>
            <a:r>
              <a:rPr sz="3000" spc="-5" dirty="0"/>
              <a:t>release </a:t>
            </a:r>
            <a:r>
              <a:rPr sz="3000" dirty="0"/>
              <a:t>– </a:t>
            </a:r>
            <a:r>
              <a:rPr sz="3000" spc="-5" dirty="0"/>
              <a:t>Parte</a:t>
            </a:r>
            <a:r>
              <a:rPr sz="3000" spc="-70" dirty="0"/>
              <a:t> </a:t>
            </a:r>
            <a:r>
              <a:rPr sz="3000" spc="-5" dirty="0"/>
              <a:t>2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71627" y="993647"/>
            <a:ext cx="9072880" cy="4150360"/>
            <a:chOff x="71627" y="993647"/>
            <a:chExt cx="9072880" cy="4150360"/>
          </a:xfrm>
        </p:grpSpPr>
        <p:sp>
          <p:nvSpPr>
            <p:cNvPr id="4" name="object 4"/>
            <p:cNvSpPr/>
            <p:nvPr/>
          </p:nvSpPr>
          <p:spPr>
            <a:xfrm>
              <a:off x="3893819" y="2775203"/>
              <a:ext cx="2192020" cy="1525905"/>
            </a:xfrm>
            <a:custGeom>
              <a:avLst/>
              <a:gdLst/>
              <a:ahLst/>
              <a:cxnLst/>
              <a:rect l="l" t="t" r="r" b="b"/>
              <a:pathLst>
                <a:path w="2192020" h="1525904">
                  <a:moveTo>
                    <a:pt x="749807" y="502919"/>
                  </a:moveTo>
                  <a:lnTo>
                    <a:pt x="2191511" y="502919"/>
                  </a:lnTo>
                  <a:lnTo>
                    <a:pt x="2191511" y="0"/>
                  </a:lnTo>
                  <a:lnTo>
                    <a:pt x="749807" y="0"/>
                  </a:lnTo>
                  <a:lnTo>
                    <a:pt x="749807" y="502919"/>
                  </a:lnTo>
                  <a:close/>
                </a:path>
                <a:path w="2192020" h="1525904">
                  <a:moveTo>
                    <a:pt x="0" y="1525523"/>
                  </a:moveTo>
                  <a:lnTo>
                    <a:pt x="1254252" y="1525523"/>
                  </a:lnTo>
                  <a:lnTo>
                    <a:pt x="1254252" y="1146048"/>
                  </a:lnTo>
                  <a:lnTo>
                    <a:pt x="0" y="1146048"/>
                  </a:lnTo>
                  <a:lnTo>
                    <a:pt x="0" y="1525523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627" y="993647"/>
              <a:ext cx="9072372" cy="41498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5567" y="3799331"/>
              <a:ext cx="1080770" cy="501650"/>
            </a:xfrm>
            <a:custGeom>
              <a:avLst/>
              <a:gdLst/>
              <a:ahLst/>
              <a:cxnLst/>
              <a:rect l="l" t="t" r="r" b="b"/>
              <a:pathLst>
                <a:path w="1080770" h="501650">
                  <a:moveTo>
                    <a:pt x="0" y="501396"/>
                  </a:moveTo>
                  <a:lnTo>
                    <a:pt x="1080516" y="501396"/>
                  </a:lnTo>
                  <a:lnTo>
                    <a:pt x="1080516" y="0"/>
                  </a:lnTo>
                  <a:lnTo>
                    <a:pt x="0" y="0"/>
                  </a:lnTo>
                  <a:lnTo>
                    <a:pt x="0" y="501396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1004" y="254330"/>
            <a:ext cx="501777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Criar nova </a:t>
            </a:r>
            <a:r>
              <a:rPr sz="3000" spc="-5" dirty="0"/>
              <a:t>release </a:t>
            </a:r>
            <a:r>
              <a:rPr sz="3000" dirty="0"/>
              <a:t>– Parte</a:t>
            </a:r>
            <a:r>
              <a:rPr sz="3000" spc="-130" dirty="0"/>
              <a:t> </a:t>
            </a:r>
            <a:r>
              <a:rPr sz="3000" dirty="0"/>
              <a:t>2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0" y="926591"/>
            <a:ext cx="9144000" cy="4201795"/>
            <a:chOff x="0" y="926591"/>
            <a:chExt cx="9144000" cy="4201795"/>
          </a:xfrm>
        </p:grpSpPr>
        <p:sp>
          <p:nvSpPr>
            <p:cNvPr id="4" name="object 4"/>
            <p:cNvSpPr/>
            <p:nvPr/>
          </p:nvSpPr>
          <p:spPr>
            <a:xfrm>
              <a:off x="3893820" y="3921252"/>
              <a:ext cx="1254760" cy="379730"/>
            </a:xfrm>
            <a:custGeom>
              <a:avLst/>
              <a:gdLst/>
              <a:ahLst/>
              <a:cxnLst/>
              <a:rect l="l" t="t" r="r" b="b"/>
              <a:pathLst>
                <a:path w="1254760" h="379729">
                  <a:moveTo>
                    <a:pt x="0" y="379476"/>
                  </a:moveTo>
                  <a:lnTo>
                    <a:pt x="1254252" y="379476"/>
                  </a:lnTo>
                  <a:lnTo>
                    <a:pt x="1254252" y="0"/>
                  </a:lnTo>
                  <a:lnTo>
                    <a:pt x="0" y="0"/>
                  </a:lnTo>
                  <a:lnTo>
                    <a:pt x="0" y="379476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26591"/>
              <a:ext cx="9144000" cy="42016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30346" y="3344799"/>
              <a:ext cx="742315" cy="602615"/>
            </a:xfrm>
            <a:custGeom>
              <a:avLst/>
              <a:gdLst/>
              <a:ahLst/>
              <a:cxnLst/>
              <a:rect l="l" t="t" r="r" b="b"/>
              <a:pathLst>
                <a:path w="742314" h="602614">
                  <a:moveTo>
                    <a:pt x="53212" y="486028"/>
                  </a:moveTo>
                  <a:lnTo>
                    <a:pt x="0" y="602234"/>
                  </a:lnTo>
                  <a:lnTo>
                    <a:pt x="124840" y="575132"/>
                  </a:lnTo>
                  <a:lnTo>
                    <a:pt x="110568" y="557377"/>
                  </a:lnTo>
                  <a:lnTo>
                    <a:pt x="86105" y="557377"/>
                  </a:lnTo>
                  <a:lnTo>
                    <a:pt x="62229" y="527685"/>
                  </a:lnTo>
                  <a:lnTo>
                    <a:pt x="77090" y="515732"/>
                  </a:lnTo>
                  <a:lnTo>
                    <a:pt x="53212" y="486028"/>
                  </a:lnTo>
                  <a:close/>
                </a:path>
                <a:path w="742314" h="602614">
                  <a:moveTo>
                    <a:pt x="77090" y="515732"/>
                  </a:moveTo>
                  <a:lnTo>
                    <a:pt x="62229" y="527685"/>
                  </a:lnTo>
                  <a:lnTo>
                    <a:pt x="86105" y="557377"/>
                  </a:lnTo>
                  <a:lnTo>
                    <a:pt x="100963" y="545428"/>
                  </a:lnTo>
                  <a:lnTo>
                    <a:pt x="77090" y="515732"/>
                  </a:lnTo>
                  <a:close/>
                </a:path>
                <a:path w="742314" h="602614">
                  <a:moveTo>
                    <a:pt x="100963" y="545428"/>
                  </a:moveTo>
                  <a:lnTo>
                    <a:pt x="86105" y="557377"/>
                  </a:lnTo>
                  <a:lnTo>
                    <a:pt x="110568" y="557377"/>
                  </a:lnTo>
                  <a:lnTo>
                    <a:pt x="100963" y="545428"/>
                  </a:lnTo>
                  <a:close/>
                </a:path>
                <a:path w="742314" h="602614">
                  <a:moveTo>
                    <a:pt x="718312" y="0"/>
                  </a:moveTo>
                  <a:lnTo>
                    <a:pt x="77090" y="515732"/>
                  </a:lnTo>
                  <a:lnTo>
                    <a:pt x="100963" y="545428"/>
                  </a:lnTo>
                  <a:lnTo>
                    <a:pt x="742188" y="29718"/>
                  </a:lnTo>
                  <a:lnTo>
                    <a:pt x="71831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253484" y="2746248"/>
          <a:ext cx="2411728" cy="6775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0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914"/>
                        </a:lnSpc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BAIXAR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TODO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914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67">
                <a:tc gridSpan="3">
                  <a:txBody>
                    <a:bodyPr/>
                    <a:lstStyle/>
                    <a:p>
                      <a:pPr marL="485775">
                        <a:lnSpc>
                          <a:spcPts val="1185"/>
                        </a:lnSpc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CÓDIGO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FONTE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6870" y="244551"/>
            <a:ext cx="610235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Contribuidores para o</a:t>
            </a:r>
            <a:r>
              <a:rPr sz="3000" spc="-45" dirty="0"/>
              <a:t> </a:t>
            </a:r>
            <a:r>
              <a:rPr sz="3000" spc="-5" dirty="0"/>
              <a:t>repositório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0" y="925066"/>
            <a:ext cx="9144000" cy="4203700"/>
            <a:chOff x="0" y="925066"/>
            <a:chExt cx="9144000" cy="4203700"/>
          </a:xfrm>
        </p:grpSpPr>
        <p:sp>
          <p:nvSpPr>
            <p:cNvPr id="4" name="object 4"/>
            <p:cNvSpPr/>
            <p:nvPr/>
          </p:nvSpPr>
          <p:spPr>
            <a:xfrm>
              <a:off x="0" y="925066"/>
              <a:ext cx="9144000" cy="42031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71844" y="2787396"/>
              <a:ext cx="1440180" cy="504825"/>
            </a:xfrm>
            <a:custGeom>
              <a:avLst/>
              <a:gdLst/>
              <a:ahLst/>
              <a:cxnLst/>
              <a:rect l="l" t="t" r="r" b="b"/>
              <a:pathLst>
                <a:path w="1440179" h="504825">
                  <a:moveTo>
                    <a:pt x="0" y="504444"/>
                  </a:moveTo>
                  <a:lnTo>
                    <a:pt x="1440179" y="504444"/>
                  </a:lnTo>
                  <a:lnTo>
                    <a:pt x="1440179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5791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167" y="130505"/>
            <a:ext cx="48329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Algumas soluções de</a:t>
            </a:r>
            <a:r>
              <a:rPr sz="3000" spc="-95" dirty="0"/>
              <a:t> </a:t>
            </a:r>
            <a:r>
              <a:rPr sz="3000" dirty="0"/>
              <a:t>SCV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045463" y="955547"/>
            <a:ext cx="1397508" cy="58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68637" y="783336"/>
            <a:ext cx="922690" cy="1132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4804" y="812291"/>
            <a:ext cx="1074420" cy="929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5991" y="1749679"/>
            <a:ext cx="2698115" cy="2997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0"/>
              </a:spcBef>
              <a:buClr>
                <a:srgbClr val="434343"/>
              </a:buClr>
              <a:buFont typeface="Arial"/>
              <a:buChar char="●"/>
              <a:tabLst>
                <a:tab pos="353695" algn="l"/>
                <a:tab pos="354330" algn="l"/>
              </a:tabLst>
            </a:pPr>
            <a:r>
              <a:rPr sz="1500" i="1" dirty="0">
                <a:latin typeface="Arial"/>
                <a:cs typeface="Arial"/>
              </a:rPr>
              <a:t>Open</a:t>
            </a:r>
            <a:r>
              <a:rPr sz="1500" i="1" spc="-10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source;</a:t>
            </a:r>
            <a:endParaRPr sz="15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500" dirty="0">
                <a:latin typeface="Arial"/>
                <a:cs typeface="Arial"/>
              </a:rPr>
              <a:t>Multiplataforma;</a:t>
            </a:r>
            <a:endParaRPr sz="15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434343"/>
              </a:buClr>
              <a:buFont typeface="Arial"/>
              <a:buChar char="●"/>
              <a:tabLst>
                <a:tab pos="353695" algn="l"/>
                <a:tab pos="354330" algn="l"/>
              </a:tabLst>
            </a:pPr>
            <a:r>
              <a:rPr sz="1500" b="1" spc="-5" dirty="0">
                <a:solidFill>
                  <a:srgbClr val="C00000"/>
                </a:solidFill>
                <a:latin typeface="Arial"/>
                <a:cs typeface="Arial"/>
              </a:rPr>
              <a:t>Foco em</a:t>
            </a:r>
            <a:r>
              <a:rPr sz="15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C00000"/>
                </a:solidFill>
                <a:latin typeface="Arial"/>
                <a:cs typeface="Arial"/>
              </a:rPr>
              <a:t>rapidez;</a:t>
            </a:r>
            <a:endParaRPr sz="15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434343"/>
              </a:buClr>
              <a:buFont typeface="Arial"/>
              <a:buChar char="●"/>
              <a:tabLst>
                <a:tab pos="353695" algn="l"/>
                <a:tab pos="354330" algn="l"/>
              </a:tabLst>
            </a:pPr>
            <a:r>
              <a:rPr sz="1500" b="1" dirty="0">
                <a:solidFill>
                  <a:srgbClr val="C00000"/>
                </a:solidFill>
                <a:latin typeface="Arial"/>
                <a:cs typeface="Arial"/>
              </a:rPr>
              <a:t>É o </a:t>
            </a:r>
            <a:r>
              <a:rPr sz="1500" b="1" spc="-5" dirty="0">
                <a:solidFill>
                  <a:srgbClr val="C00000"/>
                </a:solidFill>
                <a:latin typeface="Arial"/>
                <a:cs typeface="Arial"/>
              </a:rPr>
              <a:t>mais</a:t>
            </a:r>
            <a:r>
              <a:rPr sz="15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C00000"/>
                </a:solidFill>
                <a:latin typeface="Arial"/>
                <a:cs typeface="Arial"/>
              </a:rPr>
              <a:t>usado;</a:t>
            </a:r>
            <a:endParaRPr sz="15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500" dirty="0">
                <a:latin typeface="Arial"/>
                <a:cs typeface="Arial"/>
              </a:rPr>
              <a:t>Repositório ocupa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menos</a:t>
            </a:r>
            <a:endParaRPr sz="1500">
              <a:latin typeface="Arial"/>
              <a:cs typeface="Arial"/>
            </a:endParaRPr>
          </a:p>
          <a:p>
            <a:pPr marL="353695">
              <a:lnSpc>
                <a:spcPct val="100000"/>
              </a:lnSpc>
            </a:pPr>
            <a:r>
              <a:rPr sz="1500" dirty="0">
                <a:latin typeface="Arial"/>
                <a:cs typeface="Arial"/>
              </a:rPr>
              <a:t>espaço;</a:t>
            </a:r>
            <a:endParaRPr sz="15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500" dirty="0">
                <a:latin typeface="Arial"/>
                <a:cs typeface="Arial"/>
              </a:rPr>
              <a:t>Distribuído;</a:t>
            </a:r>
            <a:endParaRPr sz="1500">
              <a:latin typeface="Arial"/>
              <a:cs typeface="Arial"/>
            </a:endParaRPr>
          </a:p>
          <a:p>
            <a:pPr marL="353695" marR="164465" indent="-341630">
              <a:lnSpc>
                <a:spcPct val="100000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500" spc="-5" dirty="0">
                <a:latin typeface="Arial"/>
                <a:cs typeface="Arial"/>
              </a:rPr>
              <a:t>Arquivos </a:t>
            </a:r>
            <a:r>
              <a:rPr sz="1500" dirty="0">
                <a:latin typeface="Arial"/>
                <a:cs typeface="Arial"/>
              </a:rPr>
              <a:t>podem estar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em  diversas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áreas;</a:t>
            </a:r>
            <a:endParaRPr sz="15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500" dirty="0">
                <a:latin typeface="Arial"/>
                <a:cs typeface="Arial"/>
              </a:rPr>
              <a:t>Facilidade com projetos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em</a:t>
            </a:r>
            <a:endParaRPr sz="1500">
              <a:latin typeface="Arial"/>
              <a:cs typeface="Arial"/>
            </a:endParaRPr>
          </a:p>
          <a:p>
            <a:pPr marL="353695">
              <a:lnSpc>
                <a:spcPct val="100000"/>
              </a:lnSpc>
              <a:spcBef>
                <a:spcPts val="5"/>
              </a:spcBef>
            </a:pPr>
            <a:r>
              <a:rPr sz="1500" dirty="0">
                <a:latin typeface="Arial"/>
                <a:cs typeface="Arial"/>
              </a:rPr>
              <a:t>equipe;</a:t>
            </a:r>
            <a:endParaRPr sz="1500">
              <a:latin typeface="Arial"/>
              <a:cs typeface="Arial"/>
            </a:endParaRPr>
          </a:p>
          <a:p>
            <a:pPr marL="353695" marR="233045" indent="-341630">
              <a:lnSpc>
                <a:spcPct val="100000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500" spc="-5" dirty="0">
                <a:latin typeface="Arial"/>
                <a:cs typeface="Arial"/>
              </a:rPr>
              <a:t>Adequado para </a:t>
            </a:r>
            <a:r>
              <a:rPr sz="1500" dirty="0">
                <a:latin typeface="Arial"/>
                <a:cs typeface="Arial"/>
              </a:rPr>
              <a:t>qualquer  </a:t>
            </a:r>
            <a:r>
              <a:rPr sz="1500" spc="-5" dirty="0">
                <a:latin typeface="Arial"/>
                <a:cs typeface="Arial"/>
              </a:rPr>
              <a:t>quantidade de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equipe.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14725" y="2171522"/>
            <a:ext cx="2668905" cy="2312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0"/>
              </a:spcBef>
              <a:buClr>
                <a:srgbClr val="434343"/>
              </a:buClr>
              <a:buFont typeface="Arial"/>
              <a:buChar char="●"/>
              <a:tabLst>
                <a:tab pos="353695" algn="l"/>
                <a:tab pos="354330" algn="l"/>
              </a:tabLst>
            </a:pPr>
            <a:r>
              <a:rPr sz="1500" i="1" dirty="0">
                <a:latin typeface="Arial"/>
                <a:cs typeface="Arial"/>
              </a:rPr>
              <a:t>Open</a:t>
            </a:r>
            <a:r>
              <a:rPr sz="1500" i="1" spc="-15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source</a:t>
            </a:r>
            <a:r>
              <a:rPr sz="1500" dirty="0">
                <a:latin typeface="Arial"/>
                <a:cs typeface="Arial"/>
              </a:rPr>
              <a:t>;</a:t>
            </a:r>
            <a:endParaRPr sz="15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spcBef>
                <a:spcPts val="5"/>
              </a:spcBef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500" dirty="0">
                <a:latin typeface="Arial"/>
                <a:cs typeface="Arial"/>
              </a:rPr>
              <a:t>Multiplataforma;</a:t>
            </a:r>
            <a:endParaRPr sz="15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500" dirty="0">
                <a:latin typeface="Arial"/>
                <a:cs typeface="Arial"/>
              </a:rPr>
              <a:t>Distribuído;</a:t>
            </a:r>
            <a:endParaRPr sz="1500">
              <a:latin typeface="Arial"/>
              <a:cs typeface="Arial"/>
            </a:endParaRPr>
          </a:p>
          <a:p>
            <a:pPr marL="353695" marR="257175" indent="-341630">
              <a:lnSpc>
                <a:spcPct val="100000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500" spc="-5" dirty="0">
                <a:latin typeface="Arial"/>
                <a:cs typeface="Arial"/>
              </a:rPr>
              <a:t>Adequado para </a:t>
            </a:r>
            <a:r>
              <a:rPr sz="1500" dirty="0">
                <a:latin typeface="Arial"/>
                <a:cs typeface="Arial"/>
              </a:rPr>
              <a:t>grandes  equipes;</a:t>
            </a:r>
            <a:endParaRPr sz="1500">
              <a:latin typeface="Arial"/>
              <a:cs typeface="Arial"/>
            </a:endParaRPr>
          </a:p>
          <a:p>
            <a:pPr marL="353695" marR="258445" indent="-341630">
              <a:lnSpc>
                <a:spcPct val="100000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500" spc="-5" dirty="0">
                <a:latin typeface="Arial"/>
                <a:cs typeface="Arial"/>
              </a:rPr>
              <a:t>Há </a:t>
            </a:r>
            <a:r>
              <a:rPr sz="1500" dirty="0">
                <a:latin typeface="Arial"/>
                <a:cs typeface="Arial"/>
              </a:rPr>
              <a:t>diretório de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trabalho,  repositório local </a:t>
            </a:r>
            <a:r>
              <a:rPr sz="1500" spc="-5" dirty="0">
                <a:latin typeface="Arial"/>
                <a:cs typeface="Arial"/>
              </a:rPr>
              <a:t>e  </a:t>
            </a:r>
            <a:r>
              <a:rPr sz="1500" dirty="0">
                <a:latin typeface="Arial"/>
                <a:cs typeface="Arial"/>
              </a:rPr>
              <a:t>repositório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remoto;</a:t>
            </a:r>
            <a:endParaRPr sz="1500">
              <a:latin typeface="Arial"/>
              <a:cs typeface="Arial"/>
            </a:endParaRPr>
          </a:p>
          <a:p>
            <a:pPr marL="353695" marR="5080" indent="-341630">
              <a:lnSpc>
                <a:spcPct val="100000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500" spc="-5" dirty="0">
                <a:latin typeface="Arial"/>
                <a:cs typeface="Arial"/>
              </a:rPr>
              <a:t>Mais </a:t>
            </a:r>
            <a:r>
              <a:rPr sz="1500" dirty="0">
                <a:latin typeface="Arial"/>
                <a:cs typeface="Arial"/>
              </a:rPr>
              <a:t>simples </a:t>
            </a:r>
            <a:r>
              <a:rPr sz="1500" spc="-5" dirty="0">
                <a:latin typeface="Arial"/>
                <a:cs typeface="Arial"/>
              </a:rPr>
              <a:t>de usar por  possuir comandos</a:t>
            </a:r>
            <a:r>
              <a:rPr sz="1500" spc="-6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básicos;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64604" y="2068829"/>
            <a:ext cx="2676525" cy="2083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ct val="100000"/>
              </a:lnSpc>
              <a:spcBef>
                <a:spcPts val="100"/>
              </a:spcBef>
              <a:buClr>
                <a:srgbClr val="434343"/>
              </a:buClr>
              <a:buFont typeface="Arial"/>
              <a:buChar char="●"/>
              <a:tabLst>
                <a:tab pos="353695" algn="l"/>
                <a:tab pos="354330" algn="l"/>
              </a:tabLst>
            </a:pPr>
            <a:r>
              <a:rPr sz="1500" i="1" dirty="0">
                <a:latin typeface="Arial"/>
                <a:cs typeface="Arial"/>
              </a:rPr>
              <a:t>Open</a:t>
            </a:r>
            <a:r>
              <a:rPr sz="1500" i="1" spc="-10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source</a:t>
            </a:r>
            <a:r>
              <a:rPr sz="1500" dirty="0">
                <a:latin typeface="Arial"/>
                <a:cs typeface="Arial"/>
              </a:rPr>
              <a:t>;</a:t>
            </a:r>
            <a:endParaRPr sz="15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500" dirty="0">
                <a:latin typeface="Arial"/>
                <a:cs typeface="Arial"/>
              </a:rPr>
              <a:t>Multiplataforma;</a:t>
            </a:r>
            <a:endParaRPr sz="15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500" dirty="0">
                <a:latin typeface="Arial"/>
                <a:cs typeface="Arial"/>
              </a:rPr>
              <a:t>Centralizado;</a:t>
            </a:r>
            <a:endParaRPr sz="15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500" spc="-5" dirty="0">
                <a:latin typeface="Arial"/>
                <a:cs typeface="Arial"/>
              </a:rPr>
              <a:t>Não </a:t>
            </a:r>
            <a:r>
              <a:rPr sz="1500" dirty="0">
                <a:latin typeface="Arial"/>
                <a:cs typeface="Arial"/>
              </a:rPr>
              <a:t>é adequado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para</a:t>
            </a:r>
            <a:endParaRPr sz="1500">
              <a:latin typeface="Arial"/>
              <a:cs typeface="Arial"/>
            </a:endParaRPr>
          </a:p>
          <a:p>
            <a:pPr marL="353695">
              <a:lnSpc>
                <a:spcPct val="100000"/>
              </a:lnSpc>
            </a:pPr>
            <a:r>
              <a:rPr sz="1500" dirty="0">
                <a:latin typeface="Arial"/>
                <a:cs typeface="Arial"/>
              </a:rPr>
              <a:t>grandes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equipes;</a:t>
            </a:r>
            <a:endParaRPr sz="1500">
              <a:latin typeface="Arial"/>
              <a:cs typeface="Arial"/>
            </a:endParaRPr>
          </a:p>
          <a:p>
            <a:pPr marL="353695" marR="97790" indent="-341630">
              <a:lnSpc>
                <a:spcPct val="100000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500" spc="-5" dirty="0">
                <a:latin typeface="Arial"/>
                <a:cs typeface="Arial"/>
              </a:rPr>
              <a:t>Mais </a:t>
            </a:r>
            <a:r>
              <a:rPr sz="1500" dirty="0">
                <a:latin typeface="Arial"/>
                <a:cs typeface="Arial"/>
              </a:rPr>
              <a:t>simples </a:t>
            </a:r>
            <a:r>
              <a:rPr sz="1500" spc="-5" dirty="0">
                <a:latin typeface="Arial"/>
                <a:cs typeface="Arial"/>
              </a:rPr>
              <a:t>e </a:t>
            </a:r>
            <a:r>
              <a:rPr sz="1500" dirty="0">
                <a:latin typeface="Arial"/>
                <a:cs typeface="Arial"/>
              </a:rPr>
              <a:t>direto (por  </a:t>
            </a:r>
            <a:r>
              <a:rPr sz="1500" spc="-5" dirty="0">
                <a:latin typeface="Arial"/>
                <a:cs typeface="Arial"/>
              </a:rPr>
              <a:t>existir poucos</a:t>
            </a:r>
            <a:r>
              <a:rPr sz="1500" spc="-2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comandos);</a:t>
            </a:r>
            <a:endParaRPr sz="1500">
              <a:latin typeface="Arial"/>
              <a:cs typeface="Arial"/>
            </a:endParaRPr>
          </a:p>
          <a:p>
            <a:pPr marL="353695" indent="-341630">
              <a:lnSpc>
                <a:spcPct val="100000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500" spc="-5" dirty="0">
                <a:latin typeface="Arial"/>
                <a:cs typeface="Arial"/>
              </a:rPr>
              <a:t>Há o </a:t>
            </a:r>
            <a:r>
              <a:rPr sz="1500" dirty="0">
                <a:latin typeface="Arial"/>
                <a:cs typeface="Arial"/>
              </a:rPr>
              <a:t>diretório </a:t>
            </a:r>
            <a:r>
              <a:rPr sz="1500" spc="-5" dirty="0">
                <a:latin typeface="Arial"/>
                <a:cs typeface="Arial"/>
              </a:rPr>
              <a:t>de </a:t>
            </a:r>
            <a:r>
              <a:rPr sz="1500" dirty="0">
                <a:latin typeface="Arial"/>
                <a:cs typeface="Arial"/>
              </a:rPr>
              <a:t>trabalho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  <a:p>
            <a:pPr marL="353695">
              <a:lnSpc>
                <a:spcPct val="100000"/>
              </a:lnSpc>
            </a:pPr>
            <a:r>
              <a:rPr sz="1500" dirty="0">
                <a:latin typeface="Arial"/>
                <a:cs typeface="Arial"/>
              </a:rPr>
              <a:t>o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repositório.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4607" y="220726"/>
            <a:ext cx="6102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Contribuidores para </a:t>
            </a:r>
            <a:r>
              <a:rPr sz="3000" dirty="0"/>
              <a:t>o</a:t>
            </a:r>
            <a:r>
              <a:rPr sz="3000" spc="45" dirty="0"/>
              <a:t> </a:t>
            </a:r>
            <a:r>
              <a:rPr sz="3000" spc="-5" dirty="0"/>
              <a:t>repositório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0" y="915924"/>
            <a:ext cx="9144000" cy="4098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5401" y="244602"/>
            <a:ext cx="34740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Wiki </a:t>
            </a:r>
            <a:r>
              <a:rPr sz="3000" dirty="0"/>
              <a:t>do</a:t>
            </a:r>
            <a:r>
              <a:rPr sz="3000" spc="-15" dirty="0"/>
              <a:t> </a:t>
            </a:r>
            <a:r>
              <a:rPr sz="3000" spc="-5" dirty="0"/>
              <a:t>repositório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0" y="771144"/>
            <a:ext cx="9144000" cy="4203700"/>
            <a:chOff x="0" y="771144"/>
            <a:chExt cx="9144000" cy="4203700"/>
          </a:xfrm>
        </p:grpSpPr>
        <p:sp>
          <p:nvSpPr>
            <p:cNvPr id="4" name="object 4"/>
            <p:cNvSpPr/>
            <p:nvPr/>
          </p:nvSpPr>
          <p:spPr>
            <a:xfrm>
              <a:off x="0" y="771144"/>
              <a:ext cx="9144000" cy="42031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64635" y="1851660"/>
              <a:ext cx="581025" cy="419100"/>
            </a:xfrm>
            <a:custGeom>
              <a:avLst/>
              <a:gdLst/>
              <a:ahLst/>
              <a:cxnLst/>
              <a:rect l="l" t="t" r="r" b="b"/>
              <a:pathLst>
                <a:path w="581025" h="419100">
                  <a:moveTo>
                    <a:pt x="0" y="419100"/>
                  </a:moveTo>
                  <a:lnTo>
                    <a:pt x="580643" y="419100"/>
                  </a:lnTo>
                  <a:lnTo>
                    <a:pt x="580643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42770"/>
            <a:ext cx="9144000" cy="4189729"/>
            <a:chOff x="0" y="842770"/>
            <a:chExt cx="9144000" cy="4189729"/>
          </a:xfrm>
        </p:grpSpPr>
        <p:sp>
          <p:nvSpPr>
            <p:cNvPr id="3" name="object 3"/>
            <p:cNvSpPr/>
            <p:nvPr/>
          </p:nvSpPr>
          <p:spPr>
            <a:xfrm>
              <a:off x="0" y="842770"/>
              <a:ext cx="9144000" cy="41891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24300" y="3867912"/>
              <a:ext cx="1295400" cy="360045"/>
            </a:xfrm>
            <a:custGeom>
              <a:avLst/>
              <a:gdLst/>
              <a:ahLst/>
              <a:cxnLst/>
              <a:rect l="l" t="t" r="r" b="b"/>
              <a:pathLst>
                <a:path w="1295400" h="360045">
                  <a:moveTo>
                    <a:pt x="0" y="359663"/>
                  </a:moveTo>
                  <a:lnTo>
                    <a:pt x="1295400" y="359663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2742" y="220726"/>
            <a:ext cx="81775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Wiki </a:t>
            </a:r>
            <a:r>
              <a:rPr sz="3000" dirty="0"/>
              <a:t>do </a:t>
            </a:r>
            <a:r>
              <a:rPr sz="3000" spc="-5" dirty="0"/>
              <a:t>repositório </a:t>
            </a:r>
            <a:r>
              <a:rPr sz="3000" dirty="0"/>
              <a:t>– </a:t>
            </a:r>
            <a:r>
              <a:rPr sz="3000" spc="-5" dirty="0"/>
              <a:t>Criação </a:t>
            </a:r>
            <a:r>
              <a:rPr sz="3000" dirty="0"/>
              <a:t>de nova</a:t>
            </a:r>
            <a:r>
              <a:rPr sz="3000" spc="35" dirty="0"/>
              <a:t> </a:t>
            </a:r>
            <a:r>
              <a:rPr sz="3000" dirty="0"/>
              <a:t>página</a:t>
            </a:r>
            <a:endParaRPr sz="30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9468" y="307975"/>
            <a:ext cx="81775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Wiki </a:t>
            </a:r>
            <a:r>
              <a:rPr sz="3000" dirty="0"/>
              <a:t>do </a:t>
            </a:r>
            <a:r>
              <a:rPr sz="3000" spc="-5" dirty="0"/>
              <a:t>repositório </a:t>
            </a:r>
            <a:r>
              <a:rPr sz="3000" dirty="0"/>
              <a:t>– </a:t>
            </a:r>
            <a:r>
              <a:rPr sz="3000" spc="-5" dirty="0"/>
              <a:t>Criação </a:t>
            </a:r>
            <a:r>
              <a:rPr sz="3000" dirty="0"/>
              <a:t>de nova</a:t>
            </a:r>
            <a:r>
              <a:rPr sz="3000" spc="35" dirty="0"/>
              <a:t> </a:t>
            </a:r>
            <a:r>
              <a:rPr sz="3000" dirty="0"/>
              <a:t>página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0" y="926591"/>
            <a:ext cx="9144000" cy="4217035"/>
            <a:chOff x="0" y="926591"/>
            <a:chExt cx="9144000" cy="4217035"/>
          </a:xfrm>
        </p:grpSpPr>
        <p:sp>
          <p:nvSpPr>
            <p:cNvPr id="4" name="object 4"/>
            <p:cNvSpPr/>
            <p:nvPr/>
          </p:nvSpPr>
          <p:spPr>
            <a:xfrm>
              <a:off x="0" y="926591"/>
              <a:ext cx="9144000" cy="42169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98142" y="2332863"/>
              <a:ext cx="742315" cy="602615"/>
            </a:xfrm>
            <a:custGeom>
              <a:avLst/>
              <a:gdLst/>
              <a:ahLst/>
              <a:cxnLst/>
              <a:rect l="l" t="t" r="r" b="b"/>
              <a:pathLst>
                <a:path w="742314" h="602614">
                  <a:moveTo>
                    <a:pt x="53212" y="486029"/>
                  </a:moveTo>
                  <a:lnTo>
                    <a:pt x="0" y="602234"/>
                  </a:lnTo>
                  <a:lnTo>
                    <a:pt x="124840" y="575182"/>
                  </a:lnTo>
                  <a:lnTo>
                    <a:pt x="110556" y="557403"/>
                  </a:lnTo>
                  <a:lnTo>
                    <a:pt x="86106" y="557403"/>
                  </a:lnTo>
                  <a:lnTo>
                    <a:pt x="62230" y="527685"/>
                  </a:lnTo>
                  <a:lnTo>
                    <a:pt x="77082" y="515739"/>
                  </a:lnTo>
                  <a:lnTo>
                    <a:pt x="53212" y="486029"/>
                  </a:lnTo>
                  <a:close/>
                </a:path>
                <a:path w="742314" h="602614">
                  <a:moveTo>
                    <a:pt x="77082" y="515739"/>
                  </a:moveTo>
                  <a:lnTo>
                    <a:pt x="62230" y="527685"/>
                  </a:lnTo>
                  <a:lnTo>
                    <a:pt x="86106" y="557403"/>
                  </a:lnTo>
                  <a:lnTo>
                    <a:pt x="100958" y="545457"/>
                  </a:lnTo>
                  <a:lnTo>
                    <a:pt x="77082" y="515739"/>
                  </a:lnTo>
                  <a:close/>
                </a:path>
                <a:path w="742314" h="602614">
                  <a:moveTo>
                    <a:pt x="100958" y="545457"/>
                  </a:moveTo>
                  <a:lnTo>
                    <a:pt x="86106" y="557403"/>
                  </a:lnTo>
                  <a:lnTo>
                    <a:pt x="110556" y="557403"/>
                  </a:lnTo>
                  <a:lnTo>
                    <a:pt x="100958" y="545457"/>
                  </a:lnTo>
                  <a:close/>
                </a:path>
                <a:path w="742314" h="602614">
                  <a:moveTo>
                    <a:pt x="718312" y="0"/>
                  </a:moveTo>
                  <a:lnTo>
                    <a:pt x="77082" y="515739"/>
                  </a:lnTo>
                  <a:lnTo>
                    <a:pt x="100958" y="545457"/>
                  </a:lnTo>
                  <a:lnTo>
                    <a:pt x="742188" y="29718"/>
                  </a:lnTo>
                  <a:lnTo>
                    <a:pt x="71831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21279" y="2045207"/>
            <a:ext cx="949960" cy="307975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270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NOME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10528" y="3573779"/>
            <a:ext cx="1524000" cy="307975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1905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DESCRIÇÃO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41314" y="3855339"/>
            <a:ext cx="742315" cy="602615"/>
          </a:xfrm>
          <a:custGeom>
            <a:avLst/>
            <a:gdLst/>
            <a:ahLst/>
            <a:cxnLst/>
            <a:rect l="l" t="t" r="r" b="b"/>
            <a:pathLst>
              <a:path w="742315" h="602614">
                <a:moveTo>
                  <a:pt x="53212" y="486067"/>
                </a:moveTo>
                <a:lnTo>
                  <a:pt x="0" y="602234"/>
                </a:lnTo>
                <a:lnTo>
                  <a:pt x="124840" y="575132"/>
                </a:lnTo>
                <a:lnTo>
                  <a:pt x="110562" y="557377"/>
                </a:lnTo>
                <a:lnTo>
                  <a:pt x="86106" y="557377"/>
                </a:lnTo>
                <a:lnTo>
                  <a:pt x="62230" y="527685"/>
                </a:lnTo>
                <a:lnTo>
                  <a:pt x="77078" y="515742"/>
                </a:lnTo>
                <a:lnTo>
                  <a:pt x="53212" y="486067"/>
                </a:lnTo>
                <a:close/>
              </a:path>
              <a:path w="742315" h="602614">
                <a:moveTo>
                  <a:pt x="77078" y="515742"/>
                </a:moveTo>
                <a:lnTo>
                  <a:pt x="62230" y="527685"/>
                </a:lnTo>
                <a:lnTo>
                  <a:pt x="86106" y="557377"/>
                </a:lnTo>
                <a:lnTo>
                  <a:pt x="100956" y="545433"/>
                </a:lnTo>
                <a:lnTo>
                  <a:pt x="77078" y="515742"/>
                </a:lnTo>
                <a:close/>
              </a:path>
              <a:path w="742315" h="602614">
                <a:moveTo>
                  <a:pt x="100956" y="545433"/>
                </a:moveTo>
                <a:lnTo>
                  <a:pt x="86106" y="557377"/>
                </a:lnTo>
                <a:lnTo>
                  <a:pt x="110562" y="557377"/>
                </a:lnTo>
                <a:lnTo>
                  <a:pt x="100956" y="545433"/>
                </a:lnTo>
                <a:close/>
              </a:path>
              <a:path w="742315" h="602614">
                <a:moveTo>
                  <a:pt x="718312" y="0"/>
                </a:moveTo>
                <a:lnTo>
                  <a:pt x="77078" y="515742"/>
                </a:lnTo>
                <a:lnTo>
                  <a:pt x="100956" y="545433"/>
                </a:lnTo>
                <a:lnTo>
                  <a:pt x="742188" y="29705"/>
                </a:lnTo>
                <a:lnTo>
                  <a:pt x="7183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37483" y="1491996"/>
            <a:ext cx="7907020" cy="3043555"/>
            <a:chOff x="1237483" y="1491996"/>
            <a:chExt cx="7907020" cy="3043555"/>
          </a:xfrm>
        </p:grpSpPr>
        <p:sp>
          <p:nvSpPr>
            <p:cNvPr id="3" name="object 3"/>
            <p:cNvSpPr/>
            <p:nvPr/>
          </p:nvSpPr>
          <p:spPr>
            <a:xfrm>
              <a:off x="1237483" y="1491996"/>
              <a:ext cx="7906516" cy="30434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47916" y="3148584"/>
              <a:ext cx="1080770" cy="502920"/>
            </a:xfrm>
            <a:custGeom>
              <a:avLst/>
              <a:gdLst/>
              <a:ahLst/>
              <a:cxnLst/>
              <a:rect l="l" t="t" r="r" b="b"/>
              <a:pathLst>
                <a:path w="1080770" h="502920">
                  <a:moveTo>
                    <a:pt x="0" y="502920"/>
                  </a:moveTo>
                  <a:lnTo>
                    <a:pt x="1080516" y="502920"/>
                  </a:lnTo>
                  <a:lnTo>
                    <a:pt x="1080516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4370" y="221741"/>
            <a:ext cx="63766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Wiki </a:t>
            </a:r>
            <a:r>
              <a:rPr sz="3000" dirty="0"/>
              <a:t>do </a:t>
            </a:r>
            <a:r>
              <a:rPr sz="3000" spc="-5" dirty="0"/>
              <a:t>repositório </a:t>
            </a:r>
            <a:r>
              <a:rPr sz="3000" dirty="0"/>
              <a:t>– </a:t>
            </a:r>
            <a:r>
              <a:rPr sz="3000" spc="-5" dirty="0"/>
              <a:t>Salvar</a:t>
            </a:r>
            <a:r>
              <a:rPr sz="3000" spc="15" dirty="0"/>
              <a:t> </a:t>
            </a:r>
            <a:r>
              <a:rPr sz="3000" dirty="0"/>
              <a:t>página</a:t>
            </a:r>
            <a:endParaRPr sz="30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05254"/>
            <a:ext cx="9150350" cy="4163695"/>
            <a:chOff x="0" y="905254"/>
            <a:chExt cx="9150350" cy="4163695"/>
          </a:xfrm>
        </p:grpSpPr>
        <p:sp>
          <p:nvSpPr>
            <p:cNvPr id="3" name="object 3"/>
            <p:cNvSpPr/>
            <p:nvPr/>
          </p:nvSpPr>
          <p:spPr>
            <a:xfrm>
              <a:off x="1237483" y="1491995"/>
              <a:ext cx="7906516" cy="30434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47916" y="3148584"/>
              <a:ext cx="1080770" cy="502920"/>
            </a:xfrm>
            <a:custGeom>
              <a:avLst/>
              <a:gdLst/>
              <a:ahLst/>
              <a:cxnLst/>
              <a:rect l="l" t="t" r="r" b="b"/>
              <a:pathLst>
                <a:path w="1080770" h="502920">
                  <a:moveTo>
                    <a:pt x="0" y="502920"/>
                  </a:moveTo>
                  <a:lnTo>
                    <a:pt x="1080516" y="502920"/>
                  </a:lnTo>
                  <a:lnTo>
                    <a:pt x="1080516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05254"/>
              <a:ext cx="9144000" cy="41635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7758" y="2638043"/>
              <a:ext cx="1936750" cy="885825"/>
            </a:xfrm>
            <a:custGeom>
              <a:avLst/>
              <a:gdLst/>
              <a:ahLst/>
              <a:cxnLst/>
              <a:rect l="l" t="t" r="r" b="b"/>
              <a:pathLst>
                <a:path w="1936750" h="885825">
                  <a:moveTo>
                    <a:pt x="1936242" y="0"/>
                  </a:moveTo>
                  <a:lnTo>
                    <a:pt x="730758" y="0"/>
                  </a:lnTo>
                  <a:lnTo>
                    <a:pt x="730758" y="295084"/>
                  </a:lnTo>
                  <a:lnTo>
                    <a:pt x="719836" y="281559"/>
                  </a:lnTo>
                  <a:lnTo>
                    <a:pt x="77025" y="798855"/>
                  </a:lnTo>
                  <a:lnTo>
                    <a:pt x="53213" y="769239"/>
                  </a:lnTo>
                  <a:lnTo>
                    <a:pt x="0" y="885317"/>
                  </a:lnTo>
                  <a:lnTo>
                    <a:pt x="124841" y="858278"/>
                  </a:lnTo>
                  <a:lnTo>
                    <a:pt x="110528" y="840486"/>
                  </a:lnTo>
                  <a:lnTo>
                    <a:pt x="100926" y="828560"/>
                  </a:lnTo>
                  <a:lnTo>
                    <a:pt x="743839" y="311277"/>
                  </a:lnTo>
                  <a:lnTo>
                    <a:pt x="731215" y="295656"/>
                  </a:lnTo>
                  <a:lnTo>
                    <a:pt x="1936242" y="295656"/>
                  </a:lnTo>
                  <a:lnTo>
                    <a:pt x="193624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38516" y="2638043"/>
              <a:ext cx="1205865" cy="295910"/>
            </a:xfrm>
            <a:custGeom>
              <a:avLst/>
              <a:gdLst/>
              <a:ahLst/>
              <a:cxnLst/>
              <a:rect l="l" t="t" r="r" b="b"/>
              <a:pathLst>
                <a:path w="1205865" h="295910">
                  <a:moveTo>
                    <a:pt x="0" y="295656"/>
                  </a:moveTo>
                  <a:lnTo>
                    <a:pt x="1205483" y="295656"/>
                  </a:lnTo>
                  <a:lnTo>
                    <a:pt x="1205483" y="0"/>
                  </a:lnTo>
                  <a:lnTo>
                    <a:pt x="0" y="0"/>
                  </a:lnTo>
                  <a:lnTo>
                    <a:pt x="0" y="295656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84172" y="263093"/>
            <a:ext cx="637794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Wiki </a:t>
            </a:r>
            <a:r>
              <a:rPr sz="3000" dirty="0"/>
              <a:t>do </a:t>
            </a:r>
            <a:r>
              <a:rPr sz="3000" spc="-5" dirty="0"/>
              <a:t>repositório </a:t>
            </a:r>
            <a:r>
              <a:rPr sz="3000" dirty="0"/>
              <a:t>– </a:t>
            </a:r>
            <a:r>
              <a:rPr sz="3000" spc="-5" dirty="0"/>
              <a:t>Salvar</a:t>
            </a:r>
            <a:r>
              <a:rPr sz="3000" spc="25" dirty="0"/>
              <a:t> </a:t>
            </a:r>
            <a:r>
              <a:rPr sz="3000" dirty="0"/>
              <a:t>página</a:t>
            </a:r>
            <a:endParaRPr sz="3000"/>
          </a:p>
        </p:txBody>
      </p:sp>
      <p:sp>
        <p:nvSpPr>
          <p:cNvPr id="9" name="object 9"/>
          <p:cNvSpPr txBox="1"/>
          <p:nvPr/>
        </p:nvSpPr>
        <p:spPr>
          <a:xfrm>
            <a:off x="8120253" y="2621660"/>
            <a:ext cx="845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PÁGINAS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94588" y="4079151"/>
            <a:ext cx="2267585" cy="659130"/>
            <a:chOff x="894588" y="4079151"/>
            <a:chExt cx="2267585" cy="659130"/>
          </a:xfrm>
        </p:grpSpPr>
        <p:sp>
          <p:nvSpPr>
            <p:cNvPr id="11" name="object 11"/>
            <p:cNvSpPr/>
            <p:nvPr/>
          </p:nvSpPr>
          <p:spPr>
            <a:xfrm>
              <a:off x="900684" y="4079150"/>
              <a:ext cx="2261235" cy="653415"/>
            </a:xfrm>
            <a:custGeom>
              <a:avLst/>
              <a:gdLst/>
              <a:ahLst/>
              <a:cxnLst/>
              <a:rect l="l" t="t" r="r" b="b"/>
              <a:pathLst>
                <a:path w="2261235" h="653414">
                  <a:moveTo>
                    <a:pt x="2261108" y="8978"/>
                  </a:moveTo>
                  <a:lnTo>
                    <a:pt x="2133727" y="0"/>
                  </a:lnTo>
                  <a:lnTo>
                    <a:pt x="2148319" y="35179"/>
                  </a:lnTo>
                  <a:lnTo>
                    <a:pt x="1341107" y="370166"/>
                  </a:lnTo>
                  <a:lnTo>
                    <a:pt x="1341107" y="223100"/>
                  </a:lnTo>
                  <a:lnTo>
                    <a:pt x="0" y="223100"/>
                  </a:lnTo>
                  <a:lnTo>
                    <a:pt x="0" y="652868"/>
                  </a:lnTo>
                  <a:lnTo>
                    <a:pt x="1341107" y="652868"/>
                  </a:lnTo>
                  <a:lnTo>
                    <a:pt x="1341107" y="411416"/>
                  </a:lnTo>
                  <a:lnTo>
                    <a:pt x="2162924" y="70370"/>
                  </a:lnTo>
                  <a:lnTo>
                    <a:pt x="2177542" y="105575"/>
                  </a:lnTo>
                  <a:lnTo>
                    <a:pt x="2244737" y="27889"/>
                  </a:lnTo>
                  <a:lnTo>
                    <a:pt x="2261108" y="897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0684" y="4302251"/>
              <a:ext cx="1341120" cy="429895"/>
            </a:xfrm>
            <a:custGeom>
              <a:avLst/>
              <a:gdLst/>
              <a:ahLst/>
              <a:cxnLst/>
              <a:rect l="l" t="t" r="r" b="b"/>
              <a:pathLst>
                <a:path w="1341120" h="429895">
                  <a:moveTo>
                    <a:pt x="0" y="429768"/>
                  </a:moveTo>
                  <a:lnTo>
                    <a:pt x="1341119" y="429768"/>
                  </a:lnTo>
                  <a:lnTo>
                    <a:pt x="1341119" y="0"/>
                  </a:lnTo>
                  <a:lnTo>
                    <a:pt x="0" y="0"/>
                  </a:lnTo>
                  <a:lnTo>
                    <a:pt x="0" y="429768"/>
                  </a:lnTo>
                  <a:close/>
                </a:path>
              </a:pathLst>
            </a:custGeom>
            <a:ln w="1219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25448" y="4215790"/>
            <a:ext cx="1092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ADICI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NAR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RODAPÉ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7480" y="272288"/>
            <a:ext cx="5488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Configurações do</a:t>
            </a:r>
            <a:r>
              <a:rPr sz="3000" spc="-40" dirty="0"/>
              <a:t> </a:t>
            </a:r>
            <a:r>
              <a:rPr sz="3000" spc="-5" dirty="0"/>
              <a:t>Repositório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0" y="946403"/>
            <a:ext cx="9144000" cy="4197350"/>
            <a:chOff x="0" y="946403"/>
            <a:chExt cx="9144000" cy="4197350"/>
          </a:xfrm>
        </p:grpSpPr>
        <p:sp>
          <p:nvSpPr>
            <p:cNvPr id="4" name="object 4"/>
            <p:cNvSpPr/>
            <p:nvPr/>
          </p:nvSpPr>
          <p:spPr>
            <a:xfrm>
              <a:off x="0" y="946403"/>
              <a:ext cx="9144000" cy="41970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60035" y="1937004"/>
              <a:ext cx="582295" cy="419100"/>
            </a:xfrm>
            <a:custGeom>
              <a:avLst/>
              <a:gdLst/>
              <a:ahLst/>
              <a:cxnLst/>
              <a:rect l="l" t="t" r="r" b="b"/>
              <a:pathLst>
                <a:path w="582295" h="419100">
                  <a:moveTo>
                    <a:pt x="0" y="419100"/>
                  </a:moveTo>
                  <a:lnTo>
                    <a:pt x="582167" y="419100"/>
                  </a:lnTo>
                  <a:lnTo>
                    <a:pt x="582167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7832" y="168605"/>
            <a:ext cx="536194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Configurações do</a:t>
            </a:r>
            <a:r>
              <a:rPr sz="3000" spc="-40" dirty="0"/>
              <a:t> </a:t>
            </a:r>
            <a:r>
              <a:rPr sz="3000" spc="-5" dirty="0"/>
              <a:t>repositório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0" y="906779"/>
            <a:ext cx="9144000" cy="4236720"/>
            <a:chOff x="0" y="906779"/>
            <a:chExt cx="9144000" cy="4236720"/>
          </a:xfrm>
        </p:grpSpPr>
        <p:sp>
          <p:nvSpPr>
            <p:cNvPr id="4" name="object 4"/>
            <p:cNvSpPr/>
            <p:nvPr/>
          </p:nvSpPr>
          <p:spPr>
            <a:xfrm>
              <a:off x="2843783" y="3148584"/>
              <a:ext cx="5689600" cy="1079500"/>
            </a:xfrm>
            <a:custGeom>
              <a:avLst/>
              <a:gdLst/>
              <a:ahLst/>
              <a:cxnLst/>
              <a:rect l="l" t="t" r="r" b="b"/>
              <a:pathLst>
                <a:path w="5689600" h="1079500">
                  <a:moveTo>
                    <a:pt x="0" y="1078991"/>
                  </a:moveTo>
                  <a:lnTo>
                    <a:pt x="5689092" y="1078991"/>
                  </a:lnTo>
                  <a:lnTo>
                    <a:pt x="5689092" y="0"/>
                  </a:lnTo>
                  <a:lnTo>
                    <a:pt x="0" y="0"/>
                  </a:lnTo>
                  <a:lnTo>
                    <a:pt x="0" y="1078991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06779"/>
              <a:ext cx="9144000" cy="42367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01061" y="2180463"/>
              <a:ext cx="744220" cy="602615"/>
            </a:xfrm>
            <a:custGeom>
              <a:avLst/>
              <a:gdLst/>
              <a:ahLst/>
              <a:cxnLst/>
              <a:rect l="l" t="t" r="r" b="b"/>
              <a:pathLst>
                <a:path w="744219" h="602614">
                  <a:moveTo>
                    <a:pt x="53339" y="486156"/>
                  </a:moveTo>
                  <a:lnTo>
                    <a:pt x="0" y="602234"/>
                  </a:lnTo>
                  <a:lnTo>
                    <a:pt x="124968" y="575310"/>
                  </a:lnTo>
                  <a:lnTo>
                    <a:pt x="110683" y="557530"/>
                  </a:lnTo>
                  <a:lnTo>
                    <a:pt x="86232" y="557530"/>
                  </a:lnTo>
                  <a:lnTo>
                    <a:pt x="62356" y="527812"/>
                  </a:lnTo>
                  <a:lnTo>
                    <a:pt x="77221" y="515881"/>
                  </a:lnTo>
                  <a:lnTo>
                    <a:pt x="53339" y="486156"/>
                  </a:lnTo>
                  <a:close/>
                </a:path>
                <a:path w="744219" h="602614">
                  <a:moveTo>
                    <a:pt x="77221" y="515881"/>
                  </a:moveTo>
                  <a:lnTo>
                    <a:pt x="62356" y="527812"/>
                  </a:lnTo>
                  <a:lnTo>
                    <a:pt x="86232" y="557530"/>
                  </a:lnTo>
                  <a:lnTo>
                    <a:pt x="101096" y="545597"/>
                  </a:lnTo>
                  <a:lnTo>
                    <a:pt x="77221" y="515881"/>
                  </a:lnTo>
                  <a:close/>
                </a:path>
                <a:path w="744219" h="602614">
                  <a:moveTo>
                    <a:pt x="101096" y="545597"/>
                  </a:moveTo>
                  <a:lnTo>
                    <a:pt x="86232" y="557530"/>
                  </a:lnTo>
                  <a:lnTo>
                    <a:pt x="110683" y="557530"/>
                  </a:lnTo>
                  <a:lnTo>
                    <a:pt x="101096" y="545597"/>
                  </a:lnTo>
                  <a:close/>
                </a:path>
                <a:path w="744219" h="602614">
                  <a:moveTo>
                    <a:pt x="719963" y="0"/>
                  </a:moveTo>
                  <a:lnTo>
                    <a:pt x="77221" y="515881"/>
                  </a:lnTo>
                  <a:lnTo>
                    <a:pt x="101096" y="545597"/>
                  </a:lnTo>
                  <a:lnTo>
                    <a:pt x="743712" y="29718"/>
                  </a:lnTo>
                  <a:lnTo>
                    <a:pt x="71996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125723" y="1891283"/>
            <a:ext cx="1957070" cy="542925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ts val="2020"/>
              </a:lnSpc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COLABORADORES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-6350" y="1634998"/>
            <a:ext cx="1704339" cy="2005330"/>
            <a:chOff x="-6350" y="1634998"/>
            <a:chExt cx="1704339" cy="2005330"/>
          </a:xfrm>
        </p:grpSpPr>
        <p:sp>
          <p:nvSpPr>
            <p:cNvPr id="9" name="object 9"/>
            <p:cNvSpPr/>
            <p:nvPr/>
          </p:nvSpPr>
          <p:spPr>
            <a:xfrm>
              <a:off x="0" y="1641347"/>
              <a:ext cx="1691639" cy="1998980"/>
            </a:xfrm>
            <a:custGeom>
              <a:avLst/>
              <a:gdLst/>
              <a:ahLst/>
              <a:cxnLst/>
              <a:rect l="l" t="t" r="r" b="b"/>
              <a:pathLst>
                <a:path w="1691639" h="1998979">
                  <a:moveTo>
                    <a:pt x="1691640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110045" y="326136"/>
                  </a:lnTo>
                  <a:lnTo>
                    <a:pt x="93357" y="337820"/>
                  </a:lnTo>
                  <a:lnTo>
                    <a:pt x="1197800" y="1915807"/>
                  </a:lnTo>
                  <a:lnTo>
                    <a:pt x="1166596" y="1937639"/>
                  </a:lnTo>
                  <a:lnTo>
                    <a:pt x="1278890" y="1998472"/>
                  </a:lnTo>
                  <a:lnTo>
                    <a:pt x="1268984" y="1931416"/>
                  </a:lnTo>
                  <a:lnTo>
                    <a:pt x="1260233" y="1872107"/>
                  </a:lnTo>
                  <a:lnTo>
                    <a:pt x="1229004" y="1893963"/>
                  </a:lnTo>
                  <a:lnTo>
                    <a:pt x="131660" y="326136"/>
                  </a:lnTo>
                  <a:lnTo>
                    <a:pt x="1691640" y="326136"/>
                  </a:lnTo>
                  <a:lnTo>
                    <a:pt x="169164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641348"/>
              <a:ext cx="1691639" cy="326390"/>
            </a:xfrm>
            <a:custGeom>
              <a:avLst/>
              <a:gdLst/>
              <a:ahLst/>
              <a:cxnLst/>
              <a:rect l="l" t="t" r="r" b="b"/>
              <a:pathLst>
                <a:path w="1691639" h="326389">
                  <a:moveTo>
                    <a:pt x="0" y="326135"/>
                  </a:moveTo>
                  <a:lnTo>
                    <a:pt x="1691639" y="326135"/>
                  </a:lnTo>
                  <a:lnTo>
                    <a:pt x="1691639" y="0"/>
                  </a:lnTo>
                  <a:lnTo>
                    <a:pt x="0" y="0"/>
                  </a:lnTo>
                  <a:lnTo>
                    <a:pt x="0" y="326135"/>
                  </a:lnTo>
                  <a:close/>
                </a:path>
              </a:pathLst>
            </a:custGeom>
            <a:ln w="1219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8409" y="1639570"/>
            <a:ext cx="1336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INTEGRAÇÕES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1854" y="3940302"/>
            <a:ext cx="2460625" cy="1209675"/>
            <a:chOff x="101854" y="3940302"/>
            <a:chExt cx="2460625" cy="1209675"/>
          </a:xfrm>
        </p:grpSpPr>
        <p:sp>
          <p:nvSpPr>
            <p:cNvPr id="13" name="object 13"/>
            <p:cNvSpPr/>
            <p:nvPr/>
          </p:nvSpPr>
          <p:spPr>
            <a:xfrm>
              <a:off x="108204" y="3940302"/>
              <a:ext cx="2447925" cy="1203325"/>
            </a:xfrm>
            <a:custGeom>
              <a:avLst/>
              <a:gdLst/>
              <a:ahLst/>
              <a:cxnLst/>
              <a:rect l="l" t="t" r="r" b="b"/>
              <a:pathLst>
                <a:path w="2447925" h="1203325">
                  <a:moveTo>
                    <a:pt x="2447544" y="360426"/>
                  </a:moveTo>
                  <a:lnTo>
                    <a:pt x="978738" y="360426"/>
                  </a:lnTo>
                  <a:lnTo>
                    <a:pt x="1171702" y="102895"/>
                  </a:lnTo>
                  <a:lnTo>
                    <a:pt x="1202182" y="125742"/>
                  </a:lnTo>
                  <a:lnTo>
                    <a:pt x="1213256" y="64795"/>
                  </a:lnTo>
                  <a:lnTo>
                    <a:pt x="1225042" y="0"/>
                  </a:lnTo>
                  <a:lnTo>
                    <a:pt x="1110767" y="57200"/>
                  </a:lnTo>
                  <a:lnTo>
                    <a:pt x="1141234" y="80060"/>
                  </a:lnTo>
                  <a:lnTo>
                    <a:pt x="931164" y="360426"/>
                  </a:lnTo>
                  <a:lnTo>
                    <a:pt x="0" y="360426"/>
                  </a:lnTo>
                  <a:lnTo>
                    <a:pt x="0" y="1203198"/>
                  </a:lnTo>
                  <a:lnTo>
                    <a:pt x="2447544" y="1203198"/>
                  </a:lnTo>
                  <a:lnTo>
                    <a:pt x="2447544" y="36042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204" y="4300727"/>
              <a:ext cx="2447925" cy="843280"/>
            </a:xfrm>
            <a:custGeom>
              <a:avLst/>
              <a:gdLst/>
              <a:ahLst/>
              <a:cxnLst/>
              <a:rect l="l" t="t" r="r" b="b"/>
              <a:pathLst>
                <a:path w="2447925" h="843279">
                  <a:moveTo>
                    <a:pt x="0" y="842772"/>
                  </a:moveTo>
                  <a:lnTo>
                    <a:pt x="2447544" y="842772"/>
                  </a:lnTo>
                  <a:lnTo>
                    <a:pt x="2447544" y="0"/>
                  </a:lnTo>
                  <a:lnTo>
                    <a:pt x="0" y="0"/>
                  </a:lnTo>
                  <a:lnTo>
                    <a:pt x="0" y="842772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39953" y="4283455"/>
            <a:ext cx="19818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Gera chave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SSH de 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DEPLOY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que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concede 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permissão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72761" y="3326257"/>
            <a:ext cx="1062355" cy="145415"/>
          </a:xfrm>
          <a:custGeom>
            <a:avLst/>
            <a:gdLst/>
            <a:ahLst/>
            <a:cxnLst/>
            <a:rect l="l" t="t" r="r" b="b"/>
            <a:pathLst>
              <a:path w="1062354" h="145414">
                <a:moveTo>
                  <a:pt x="115445" y="37974"/>
                </a:moveTo>
                <a:lnTo>
                  <a:pt x="112655" y="75947"/>
                </a:lnTo>
                <a:lnTo>
                  <a:pt x="1059052" y="145415"/>
                </a:lnTo>
                <a:lnTo>
                  <a:pt x="1061847" y="107442"/>
                </a:lnTo>
                <a:lnTo>
                  <a:pt x="115445" y="37974"/>
                </a:lnTo>
                <a:close/>
              </a:path>
              <a:path w="1062354" h="145414">
                <a:moveTo>
                  <a:pt x="118237" y="0"/>
                </a:moveTo>
                <a:lnTo>
                  <a:pt x="0" y="48641"/>
                </a:lnTo>
                <a:lnTo>
                  <a:pt x="109854" y="114046"/>
                </a:lnTo>
                <a:lnTo>
                  <a:pt x="112655" y="75947"/>
                </a:lnTo>
                <a:lnTo>
                  <a:pt x="93599" y="74549"/>
                </a:lnTo>
                <a:lnTo>
                  <a:pt x="96392" y="36576"/>
                </a:lnTo>
                <a:lnTo>
                  <a:pt x="115548" y="36576"/>
                </a:lnTo>
                <a:lnTo>
                  <a:pt x="118237" y="0"/>
                </a:lnTo>
                <a:close/>
              </a:path>
              <a:path w="1062354" h="145414">
                <a:moveTo>
                  <a:pt x="96392" y="36576"/>
                </a:moveTo>
                <a:lnTo>
                  <a:pt x="93599" y="74549"/>
                </a:lnTo>
                <a:lnTo>
                  <a:pt x="112655" y="75947"/>
                </a:lnTo>
                <a:lnTo>
                  <a:pt x="115445" y="37974"/>
                </a:lnTo>
                <a:lnTo>
                  <a:pt x="96392" y="36576"/>
                </a:lnTo>
                <a:close/>
              </a:path>
              <a:path w="1062354" h="145414">
                <a:moveTo>
                  <a:pt x="115548" y="36576"/>
                </a:moveTo>
                <a:lnTo>
                  <a:pt x="96392" y="36576"/>
                </a:lnTo>
                <a:lnTo>
                  <a:pt x="115445" y="37974"/>
                </a:lnTo>
                <a:lnTo>
                  <a:pt x="115548" y="3657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503164" y="3368040"/>
            <a:ext cx="1377950" cy="315595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5080" rIns="0" bIns="0" rtlCol="0">
            <a:spAutoFit/>
          </a:bodyPr>
          <a:lstStyle/>
          <a:p>
            <a:pPr marL="142240">
              <a:lnSpc>
                <a:spcPct val="100000"/>
              </a:lnSpc>
              <a:spcBef>
                <a:spcPts val="4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RENOMEAR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0932" y="220726"/>
            <a:ext cx="4620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Repositórios</a:t>
            </a:r>
            <a:r>
              <a:rPr sz="3000" spc="-30" dirty="0"/>
              <a:t> </a:t>
            </a:r>
            <a:r>
              <a:rPr sz="3000" dirty="0"/>
              <a:t>Favoritados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0" y="947927"/>
            <a:ext cx="9144000" cy="4114165"/>
            <a:chOff x="0" y="947927"/>
            <a:chExt cx="9144000" cy="4114165"/>
          </a:xfrm>
        </p:grpSpPr>
        <p:sp>
          <p:nvSpPr>
            <p:cNvPr id="4" name="object 4"/>
            <p:cNvSpPr/>
            <p:nvPr/>
          </p:nvSpPr>
          <p:spPr>
            <a:xfrm>
              <a:off x="0" y="947927"/>
              <a:ext cx="9144000" cy="41141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83964" y="1455419"/>
              <a:ext cx="864235" cy="464820"/>
            </a:xfrm>
            <a:custGeom>
              <a:avLst/>
              <a:gdLst/>
              <a:ahLst/>
              <a:cxnLst/>
              <a:rect l="l" t="t" r="r" b="b"/>
              <a:pathLst>
                <a:path w="864235" h="464819">
                  <a:moveTo>
                    <a:pt x="0" y="464820"/>
                  </a:moveTo>
                  <a:lnTo>
                    <a:pt x="864108" y="464820"/>
                  </a:lnTo>
                  <a:lnTo>
                    <a:pt x="864108" y="0"/>
                  </a:lnTo>
                  <a:lnTo>
                    <a:pt x="0" y="0"/>
                  </a:lnTo>
                  <a:lnTo>
                    <a:pt x="0" y="464820"/>
                  </a:lnTo>
                  <a:close/>
                </a:path>
              </a:pathLst>
            </a:custGeom>
            <a:ln w="5791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9185" y="181736"/>
            <a:ext cx="30746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Seus</a:t>
            </a:r>
            <a:r>
              <a:rPr sz="3000" spc="-30" dirty="0"/>
              <a:t> </a:t>
            </a:r>
            <a:r>
              <a:rPr sz="3000" spc="-5" dirty="0"/>
              <a:t>seguidores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0" y="917447"/>
            <a:ext cx="9144000" cy="4083685"/>
            <a:chOff x="0" y="917447"/>
            <a:chExt cx="9144000" cy="4083685"/>
          </a:xfrm>
        </p:grpSpPr>
        <p:sp>
          <p:nvSpPr>
            <p:cNvPr id="4" name="object 4"/>
            <p:cNvSpPr/>
            <p:nvPr/>
          </p:nvSpPr>
          <p:spPr>
            <a:xfrm>
              <a:off x="0" y="917447"/>
              <a:ext cx="9144000" cy="4083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31664" y="1441703"/>
              <a:ext cx="864235" cy="463550"/>
            </a:xfrm>
            <a:custGeom>
              <a:avLst/>
              <a:gdLst/>
              <a:ahLst/>
              <a:cxnLst/>
              <a:rect l="l" t="t" r="r" b="b"/>
              <a:pathLst>
                <a:path w="864235" h="463550">
                  <a:moveTo>
                    <a:pt x="0" y="463296"/>
                  </a:moveTo>
                  <a:lnTo>
                    <a:pt x="864108" y="463296"/>
                  </a:lnTo>
                  <a:lnTo>
                    <a:pt x="864108" y="0"/>
                  </a:lnTo>
                  <a:lnTo>
                    <a:pt x="0" y="0"/>
                  </a:lnTo>
                  <a:lnTo>
                    <a:pt x="0" y="463296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940" y="189738"/>
            <a:ext cx="4451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Outras soluções de</a:t>
            </a:r>
            <a:r>
              <a:rPr sz="3000" spc="-10" dirty="0"/>
              <a:t> </a:t>
            </a:r>
            <a:r>
              <a:rPr sz="3000" dirty="0"/>
              <a:t>SCV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685800" y="768095"/>
            <a:ext cx="1575815" cy="1973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90490" y="896378"/>
            <a:ext cx="2197924" cy="1480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02193" y="1261206"/>
            <a:ext cx="2973852" cy="9394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982980" y="2625851"/>
            <a:ext cx="7463155" cy="2517775"/>
            <a:chOff x="982980" y="2625851"/>
            <a:chExt cx="7463155" cy="2517775"/>
          </a:xfrm>
        </p:grpSpPr>
        <p:sp>
          <p:nvSpPr>
            <p:cNvPr id="7" name="object 7"/>
            <p:cNvSpPr/>
            <p:nvPr/>
          </p:nvSpPr>
          <p:spPr>
            <a:xfrm>
              <a:off x="1099672" y="2842263"/>
              <a:ext cx="1615744" cy="125775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10365" y="2904018"/>
              <a:ext cx="2749129" cy="67588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82980" y="3555491"/>
              <a:ext cx="3543300" cy="158800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11112" y="2625851"/>
              <a:ext cx="1834896" cy="10058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44895" y="3549395"/>
              <a:ext cx="1929383" cy="159410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185" y="220726"/>
            <a:ext cx="3286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Quem </a:t>
            </a:r>
            <a:r>
              <a:rPr sz="3000" spc="-5" dirty="0"/>
              <a:t>você</a:t>
            </a:r>
            <a:r>
              <a:rPr sz="3000" spc="-85" dirty="0"/>
              <a:t> </a:t>
            </a:r>
            <a:r>
              <a:rPr sz="3000" dirty="0"/>
              <a:t>segue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15240" y="905254"/>
            <a:ext cx="9128760" cy="4215765"/>
            <a:chOff x="15240" y="905254"/>
            <a:chExt cx="9128760" cy="4215765"/>
          </a:xfrm>
        </p:grpSpPr>
        <p:sp>
          <p:nvSpPr>
            <p:cNvPr id="4" name="object 4"/>
            <p:cNvSpPr/>
            <p:nvPr/>
          </p:nvSpPr>
          <p:spPr>
            <a:xfrm>
              <a:off x="15240" y="905254"/>
              <a:ext cx="9128759" cy="4215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24143" y="1443227"/>
              <a:ext cx="864235" cy="463550"/>
            </a:xfrm>
            <a:custGeom>
              <a:avLst/>
              <a:gdLst/>
              <a:ahLst/>
              <a:cxnLst/>
              <a:rect l="l" t="t" r="r" b="b"/>
              <a:pathLst>
                <a:path w="864234" h="463550">
                  <a:moveTo>
                    <a:pt x="0" y="463296"/>
                  </a:moveTo>
                  <a:lnTo>
                    <a:pt x="864107" y="463296"/>
                  </a:lnTo>
                  <a:lnTo>
                    <a:pt x="864107" y="0"/>
                  </a:lnTo>
                  <a:lnTo>
                    <a:pt x="0" y="0"/>
                  </a:lnTo>
                  <a:lnTo>
                    <a:pt x="0" y="463296"/>
                  </a:lnTo>
                  <a:close/>
                </a:path>
              </a:pathLst>
            </a:custGeom>
            <a:ln w="5791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2005" y="1680159"/>
            <a:ext cx="3420110" cy="834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300" spc="-100" dirty="0"/>
              <a:t>W</a:t>
            </a:r>
            <a:r>
              <a:rPr sz="5300" dirty="0"/>
              <a:t>orkflows</a:t>
            </a:r>
            <a:endParaRPr sz="53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6403" y="203453"/>
            <a:ext cx="188468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5" dirty="0"/>
              <a:t>W</a:t>
            </a:r>
            <a:r>
              <a:rPr dirty="0"/>
              <a:t>ork</a:t>
            </a:r>
            <a:r>
              <a:rPr spc="5" dirty="0"/>
              <a:t>f</a:t>
            </a:r>
            <a:r>
              <a:rPr dirty="0"/>
              <a:t>lows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437" y="1261109"/>
            <a:ext cx="8154670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15" indent="-34290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São </a:t>
            </a:r>
            <a:r>
              <a:rPr sz="2400" dirty="0">
                <a:latin typeface="Arial"/>
                <a:cs typeface="Arial"/>
              </a:rPr>
              <a:t>abordagens </a:t>
            </a:r>
            <a:r>
              <a:rPr sz="2400" spc="-5" dirty="0">
                <a:latin typeface="Arial"/>
                <a:cs typeface="Arial"/>
              </a:rPr>
              <a:t>que </a:t>
            </a:r>
            <a:r>
              <a:rPr sz="2400" b="1" dirty="0">
                <a:solidFill>
                  <a:srgbClr val="00AF50"/>
                </a:solidFill>
                <a:latin typeface="Arial"/>
                <a:cs typeface="Arial"/>
              </a:rPr>
              <a:t>auxiliam </a:t>
            </a:r>
            <a:r>
              <a:rPr sz="2400" b="1" spc="-5" dirty="0">
                <a:solidFill>
                  <a:srgbClr val="00AF50"/>
                </a:solidFill>
                <a:latin typeface="Arial"/>
                <a:cs typeface="Arial"/>
              </a:rPr>
              <a:t>na utilização e controle  de </a:t>
            </a:r>
            <a:r>
              <a:rPr sz="2400" b="1" i="1" spc="-5" dirty="0">
                <a:solidFill>
                  <a:srgbClr val="00AF50"/>
                </a:solidFill>
                <a:latin typeface="Arial"/>
                <a:cs typeface="Arial"/>
              </a:rPr>
              <a:t>branchs </a:t>
            </a:r>
            <a:r>
              <a:rPr sz="2400" spc="-5" dirty="0">
                <a:latin typeface="Arial"/>
                <a:cs typeface="Arial"/>
              </a:rPr>
              <a:t>em um cenário de produção ou</a:t>
            </a:r>
            <a:r>
              <a:rPr sz="2400" spc="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pessoal;</a:t>
            </a:r>
            <a:endParaRPr sz="240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Muitas </a:t>
            </a:r>
            <a:r>
              <a:rPr sz="2400" spc="-5" dirty="0">
                <a:latin typeface="Arial"/>
                <a:cs typeface="Arial"/>
              </a:rPr>
              <a:t>pessoas </a:t>
            </a:r>
            <a:r>
              <a:rPr sz="2400" dirty="0">
                <a:latin typeface="Arial"/>
                <a:cs typeface="Arial"/>
              </a:rPr>
              <a:t>utilizam </a:t>
            </a:r>
            <a:r>
              <a:rPr sz="2400" spc="-5" dirty="0">
                <a:latin typeface="Arial"/>
                <a:cs typeface="Arial"/>
              </a:rPr>
              <a:t>somente </a:t>
            </a:r>
            <a:r>
              <a:rPr sz="2400" dirty="0">
                <a:latin typeface="Arial"/>
                <a:cs typeface="Arial"/>
              </a:rPr>
              <a:t>uma </a:t>
            </a:r>
            <a:r>
              <a:rPr sz="2400" b="1" i="1" spc="-5" dirty="0">
                <a:latin typeface="Arial"/>
                <a:cs typeface="Arial"/>
              </a:rPr>
              <a:t>branch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fazer  </a:t>
            </a:r>
            <a:r>
              <a:rPr sz="2400" spc="-5" dirty="0">
                <a:latin typeface="Arial"/>
                <a:cs typeface="Arial"/>
              </a:rPr>
              <a:t>commit em projetos pessoais, mas o uso de workflows  deixam o projeto mais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Arial"/>
                <a:cs typeface="Arial"/>
              </a:rPr>
              <a:t>organizado</a:t>
            </a:r>
            <a:r>
              <a:rPr sz="2400" b="1" spc="-5" dirty="0"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  <a:p>
            <a:pPr marL="355600" indent="-342900" algn="just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Alguns </a:t>
            </a:r>
            <a:r>
              <a:rPr sz="2400" dirty="0">
                <a:latin typeface="Arial"/>
                <a:cs typeface="Arial"/>
              </a:rPr>
              <a:t>workflows conhecidos são o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GithubFlow</a:t>
            </a:r>
            <a:r>
              <a:rPr sz="2400" b="1" spc="1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GitFlow</a:t>
            </a:r>
            <a:r>
              <a:rPr sz="2400" b="1" spc="-5" dirty="0"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Funcionalidades são desenvolvidas</a:t>
            </a:r>
            <a:r>
              <a:rPr sz="2400" spc="1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isoladamente.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6303" y="812114"/>
            <a:ext cx="797750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735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  <a:tab pos="1560830" algn="l"/>
                <a:tab pos="2529205" algn="l"/>
                <a:tab pos="3072765" algn="l"/>
                <a:tab pos="4583430" algn="l"/>
                <a:tab pos="6231255" algn="l"/>
                <a:tab pos="6791959" algn="l"/>
                <a:tab pos="7625715" algn="l"/>
              </a:tabLst>
            </a:pPr>
            <a:r>
              <a:rPr sz="2400" dirty="0">
                <a:latin typeface="Arial"/>
                <a:cs typeface="Arial"/>
              </a:rPr>
              <a:t>Aborda	todas	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	si</a:t>
            </a:r>
            <a:r>
              <a:rPr sz="2400" spc="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u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çõ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	esp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ra</a:t>
            </a:r>
            <a:r>
              <a:rPr sz="2400" spc="5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as	</a:t>
            </a:r>
            <a:r>
              <a:rPr sz="2400" spc="-5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o	ciclo	</a:t>
            </a:r>
            <a:r>
              <a:rPr sz="2400" spc="-5" dirty="0">
                <a:latin typeface="Arial"/>
                <a:cs typeface="Arial"/>
              </a:rPr>
              <a:t>de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ts val="2595"/>
              </a:lnSpc>
            </a:pPr>
            <a:r>
              <a:rPr sz="2400" dirty="0">
                <a:latin typeface="Arial"/>
                <a:cs typeface="Arial"/>
              </a:rPr>
              <a:t>desenvolvimento </a:t>
            </a:r>
            <a:r>
              <a:rPr sz="2400" spc="-5" dirty="0">
                <a:latin typeface="Arial"/>
                <a:cs typeface="Arial"/>
              </a:rPr>
              <a:t>e manutenção do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projeto;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59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Minimiza a ocorrência de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conflitos</a:t>
            </a:r>
            <a:r>
              <a:rPr sz="2400" b="1" dirty="0"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  <a:p>
            <a:pPr marL="355600" marR="678180" indent="-342900">
              <a:lnSpc>
                <a:spcPts val="2590"/>
              </a:lnSpc>
              <a:spcBef>
                <a:spcPts val="18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Facilita a integração de </a:t>
            </a:r>
            <a:r>
              <a:rPr sz="2400" dirty="0">
                <a:latin typeface="Arial"/>
                <a:cs typeface="Arial"/>
              </a:rPr>
              <a:t>ferramentas </a:t>
            </a:r>
            <a:r>
              <a:rPr sz="2400" spc="-5" dirty="0">
                <a:latin typeface="Arial"/>
                <a:cs typeface="Arial"/>
              </a:rPr>
              <a:t>para </a:t>
            </a:r>
            <a:r>
              <a:rPr sz="2400" dirty="0">
                <a:latin typeface="Arial"/>
                <a:cs typeface="Arial"/>
              </a:rPr>
              <a:t>entrega </a:t>
            </a:r>
            <a:r>
              <a:rPr sz="2400" spc="-5" dirty="0">
                <a:latin typeface="Arial"/>
                <a:cs typeface="Arial"/>
              </a:rPr>
              <a:t>e  </a:t>
            </a:r>
            <a:r>
              <a:rPr sz="2400" dirty="0">
                <a:latin typeface="Arial"/>
                <a:cs typeface="Arial"/>
              </a:rPr>
              <a:t>integração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contínua;</a:t>
            </a:r>
            <a:endParaRPr sz="2400">
              <a:latin typeface="Arial"/>
              <a:cs typeface="Arial"/>
            </a:endParaRPr>
          </a:p>
          <a:p>
            <a:pPr marL="355600" marR="946150" indent="-342900">
              <a:lnSpc>
                <a:spcPts val="259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Facilita a manutenção de </a:t>
            </a:r>
            <a:r>
              <a:rPr sz="2400" dirty="0">
                <a:latin typeface="Arial"/>
                <a:cs typeface="Arial"/>
              </a:rPr>
              <a:t>mais </a:t>
            </a:r>
            <a:r>
              <a:rPr sz="2400" spc="-5" dirty="0">
                <a:latin typeface="Arial"/>
                <a:cs typeface="Arial"/>
              </a:rPr>
              <a:t>de </a:t>
            </a:r>
            <a:r>
              <a:rPr sz="2400" dirty="0">
                <a:latin typeface="Arial"/>
                <a:cs typeface="Arial"/>
              </a:rPr>
              <a:t>uma versão </a:t>
            </a:r>
            <a:r>
              <a:rPr sz="2400" spc="-5" dirty="0">
                <a:latin typeface="Arial"/>
                <a:cs typeface="Arial"/>
              </a:rPr>
              <a:t>do  </a:t>
            </a:r>
            <a:r>
              <a:rPr sz="2400" dirty="0">
                <a:latin typeface="Arial"/>
                <a:cs typeface="Arial"/>
              </a:rPr>
              <a:t>sistema;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415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Atende a todos os tamanhos de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projeto;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595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Criação de </a:t>
            </a:r>
            <a:r>
              <a:rPr sz="2400" i="1" spc="-5" dirty="0">
                <a:latin typeface="Arial"/>
                <a:cs typeface="Arial"/>
              </a:rPr>
              <a:t>branchs </a:t>
            </a:r>
            <a:r>
              <a:rPr sz="2400" i="1" dirty="0">
                <a:latin typeface="Arial"/>
                <a:cs typeface="Arial"/>
              </a:rPr>
              <a:t>features </a:t>
            </a:r>
            <a:r>
              <a:rPr sz="2400" spc="-5" dirty="0">
                <a:latin typeface="Arial"/>
                <a:cs typeface="Arial"/>
              </a:rPr>
              <a:t>(novas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implementações);</a:t>
            </a:r>
            <a:endParaRPr sz="2400">
              <a:latin typeface="Arial"/>
              <a:cs typeface="Arial"/>
            </a:endParaRPr>
          </a:p>
          <a:p>
            <a:pPr marL="355600" marR="5715" indent="-342900">
              <a:lnSpc>
                <a:spcPts val="2590"/>
              </a:lnSpc>
              <a:spcBef>
                <a:spcPts val="18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"/>
                <a:cs typeface="Arial"/>
              </a:rPr>
              <a:t>Ao serem finalizadas, as </a:t>
            </a:r>
            <a:r>
              <a:rPr sz="2400" dirty="0">
                <a:latin typeface="Arial"/>
                <a:cs typeface="Arial"/>
              </a:rPr>
              <a:t>funcionalidades </a:t>
            </a:r>
            <a:r>
              <a:rPr sz="2400" spc="-5" dirty="0">
                <a:latin typeface="Arial"/>
                <a:cs typeface="Arial"/>
              </a:rPr>
              <a:t>são unificadas  ao branch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master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39388" y="203453"/>
            <a:ext cx="137795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GitFlow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999" y="842594"/>
            <a:ext cx="8244205" cy="1856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434343"/>
              </a:buClr>
              <a:buSzPct val="80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i="1" dirty="0">
                <a:latin typeface="Arial"/>
                <a:cs typeface="Arial"/>
              </a:rPr>
              <a:t>Branch</a:t>
            </a:r>
            <a:r>
              <a:rPr sz="2000" b="1" i="1" spc="320" dirty="0">
                <a:latin typeface="Arial"/>
                <a:cs typeface="Arial"/>
              </a:rPr>
              <a:t> </a:t>
            </a:r>
            <a:r>
              <a:rPr sz="2000" b="1" i="1" spc="-10" dirty="0">
                <a:latin typeface="Arial"/>
                <a:cs typeface="Arial"/>
              </a:rPr>
              <a:t>master</a:t>
            </a:r>
            <a:r>
              <a:rPr sz="2000" b="1" i="1" spc="3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conterá</a:t>
            </a:r>
            <a:r>
              <a:rPr sz="2000" spc="3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todo</a:t>
            </a:r>
            <a:r>
              <a:rPr sz="2000" spc="3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3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código</a:t>
            </a:r>
            <a:r>
              <a:rPr sz="2000" spc="3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já</a:t>
            </a:r>
            <a:r>
              <a:rPr sz="2000" spc="3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testado</a:t>
            </a:r>
            <a:r>
              <a:rPr sz="2000" spc="3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3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preparado</a:t>
            </a:r>
            <a:r>
              <a:rPr sz="2000" spc="3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para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ser enviado para o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cliente;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434343"/>
              </a:buClr>
              <a:buSzPct val="80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i="1" dirty="0">
                <a:latin typeface="Arial"/>
                <a:cs typeface="Arial"/>
              </a:rPr>
              <a:t>Branch </a:t>
            </a:r>
            <a:r>
              <a:rPr sz="2000" b="1" i="1" spc="-5" dirty="0">
                <a:latin typeface="Arial"/>
                <a:cs typeface="Arial"/>
              </a:rPr>
              <a:t>develop </a:t>
            </a:r>
            <a:r>
              <a:rPr sz="2000" dirty="0">
                <a:latin typeface="Arial"/>
                <a:cs typeface="Arial"/>
              </a:rPr>
              <a:t>é todo o </a:t>
            </a:r>
            <a:r>
              <a:rPr sz="2000" spc="-5" dirty="0">
                <a:latin typeface="Arial"/>
                <a:cs typeface="Arial"/>
              </a:rPr>
              <a:t>fluxo </a:t>
            </a:r>
            <a:r>
              <a:rPr sz="2000" dirty="0">
                <a:latin typeface="Arial"/>
                <a:cs typeface="Arial"/>
              </a:rPr>
              <a:t>de trabalho irá </a:t>
            </a:r>
            <a:r>
              <a:rPr sz="2000" spc="-5" dirty="0">
                <a:latin typeface="Arial"/>
                <a:cs typeface="Arial"/>
              </a:rPr>
              <a:t>ocorrer antes </a:t>
            </a:r>
            <a:r>
              <a:rPr sz="2000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fazer  </a:t>
            </a:r>
            <a:r>
              <a:rPr sz="2000" dirty="0">
                <a:latin typeface="Arial"/>
                <a:cs typeface="Arial"/>
              </a:rPr>
              <a:t>uma release (sempre deve conter o código mais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atual);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434343"/>
              </a:buClr>
              <a:buSzPct val="80000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Arial"/>
                <a:cs typeface="Arial"/>
              </a:rPr>
              <a:t>Branch</a:t>
            </a:r>
            <a:r>
              <a:rPr sz="2000" spc="4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develop</a:t>
            </a:r>
            <a:r>
              <a:rPr sz="2000" spc="4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deverão</a:t>
            </a:r>
            <a:r>
              <a:rPr sz="2000" spc="4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ter</a:t>
            </a:r>
            <a:r>
              <a:rPr sz="2000" spc="409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</a:t>
            </a:r>
            <a:r>
              <a:rPr sz="2000" spc="409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branches</a:t>
            </a:r>
            <a:r>
              <a:rPr sz="2000" b="1" i="1" spc="420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de</a:t>
            </a:r>
            <a:r>
              <a:rPr sz="2000" b="1" i="1" spc="40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features</a:t>
            </a:r>
            <a:r>
              <a:rPr sz="2000" b="1" i="1" spc="4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ramificadas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como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base;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90484" y="2672334"/>
            <a:ext cx="95376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7225" algn="l"/>
              </a:tabLst>
            </a:pPr>
            <a:r>
              <a:rPr sz="2000" dirty="0">
                <a:latin typeface="Arial"/>
                <a:cs typeface="Arial"/>
              </a:rPr>
              <a:t>ta</a:t>
            </a:r>
            <a:r>
              <a:rPr sz="2000" spc="-15" dirty="0">
                <a:latin typeface="Arial"/>
                <a:cs typeface="Arial"/>
              </a:rPr>
              <a:t>g</a:t>
            </a:r>
            <a:r>
              <a:rPr sz="2000" dirty="0">
                <a:latin typeface="Arial"/>
                <a:cs typeface="Arial"/>
              </a:rPr>
              <a:t>s	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9999" y="2672334"/>
            <a:ext cx="8243570" cy="155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434343"/>
              </a:buClr>
              <a:buSzPct val="80000"/>
              <a:buFont typeface="Arial"/>
              <a:buChar char="•"/>
              <a:tabLst>
                <a:tab pos="354965" algn="l"/>
                <a:tab pos="355600" algn="l"/>
                <a:tab pos="1397635" algn="l"/>
                <a:tab pos="2440305" algn="l"/>
                <a:tab pos="3537585" algn="l"/>
                <a:tab pos="4213225" algn="l"/>
                <a:tab pos="5253990" algn="l"/>
                <a:tab pos="5561965" algn="l"/>
                <a:tab pos="6560820" algn="l"/>
                <a:tab pos="6868159" algn="l"/>
              </a:tabLst>
            </a:pPr>
            <a:r>
              <a:rPr sz="2000" b="1" i="1" dirty="0">
                <a:latin typeface="Arial"/>
                <a:cs typeface="Arial"/>
              </a:rPr>
              <a:t>Branch	</a:t>
            </a:r>
            <a:r>
              <a:rPr sz="2000" b="1" i="1" spc="-5" dirty="0">
                <a:latin typeface="Arial"/>
                <a:cs typeface="Arial"/>
              </a:rPr>
              <a:t>release	</a:t>
            </a:r>
            <a:r>
              <a:rPr sz="2000" dirty="0">
                <a:latin typeface="Arial"/>
                <a:cs typeface="Arial"/>
              </a:rPr>
              <a:t>utilizado	</a:t>
            </a:r>
            <a:r>
              <a:rPr sz="2000" spc="-5" dirty="0">
                <a:latin typeface="Arial"/>
                <a:cs typeface="Arial"/>
              </a:rPr>
              <a:t>para	</a:t>
            </a:r>
            <a:r>
              <a:rPr sz="2000" dirty="0">
                <a:latin typeface="Arial"/>
                <a:cs typeface="Arial"/>
              </a:rPr>
              <a:t>finalizar	o	release	e	</a:t>
            </a:r>
            <a:r>
              <a:rPr sz="2000" spc="-15" dirty="0">
                <a:latin typeface="Arial"/>
                <a:cs typeface="Arial"/>
              </a:rPr>
              <a:t>as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release;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434343"/>
              </a:buClr>
              <a:buSzPct val="80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i="1" dirty="0">
                <a:latin typeface="Arial"/>
                <a:cs typeface="Arial"/>
              </a:rPr>
              <a:t>Branch feature </a:t>
            </a:r>
            <a:r>
              <a:rPr sz="2000" dirty="0">
                <a:latin typeface="Arial"/>
                <a:cs typeface="Arial"/>
              </a:rPr>
              <a:t>para novas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implementações;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434343"/>
              </a:buClr>
              <a:buSzPct val="80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i="1" dirty="0">
                <a:latin typeface="Arial"/>
                <a:cs typeface="Arial"/>
              </a:rPr>
              <a:t>Branch </a:t>
            </a:r>
            <a:r>
              <a:rPr sz="2000" b="1" i="1" spc="-5" dirty="0">
                <a:latin typeface="Arial"/>
                <a:cs typeface="Arial"/>
              </a:rPr>
              <a:t>hotfix </a:t>
            </a:r>
            <a:r>
              <a:rPr sz="2000" i="1" dirty="0">
                <a:latin typeface="Arial"/>
                <a:cs typeface="Arial"/>
              </a:rPr>
              <a:t>usado </a:t>
            </a:r>
            <a:r>
              <a:rPr sz="2000" i="1" spc="-10" dirty="0">
                <a:latin typeface="Arial"/>
                <a:cs typeface="Arial"/>
              </a:rPr>
              <a:t>para </a:t>
            </a:r>
            <a:r>
              <a:rPr sz="2000" i="1" dirty="0">
                <a:latin typeface="Arial"/>
                <a:cs typeface="Arial"/>
              </a:rPr>
              <a:t>resolver </a:t>
            </a:r>
            <a:r>
              <a:rPr sz="2000" i="1" spc="-5" dirty="0">
                <a:latin typeface="Arial"/>
                <a:cs typeface="Arial"/>
              </a:rPr>
              <a:t>problema crítico </a:t>
            </a:r>
            <a:r>
              <a:rPr sz="2000" i="1" dirty="0">
                <a:latin typeface="Arial"/>
                <a:cs typeface="Arial"/>
              </a:rPr>
              <a:t>que </a:t>
            </a:r>
            <a:r>
              <a:rPr sz="2000" i="1" spc="-5" dirty="0">
                <a:latin typeface="Arial"/>
                <a:cs typeface="Arial"/>
              </a:rPr>
              <a:t>não pode  </a:t>
            </a:r>
            <a:r>
              <a:rPr sz="2000" i="1" dirty="0">
                <a:latin typeface="Arial"/>
                <a:cs typeface="Arial"/>
              </a:rPr>
              <a:t>esperar nova</a:t>
            </a:r>
            <a:r>
              <a:rPr sz="2000" i="1" spc="-6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release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04820" y="63753"/>
            <a:ext cx="277114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Possui</a:t>
            </a:r>
            <a:r>
              <a:rPr spc="-80" dirty="0"/>
              <a:t> </a:t>
            </a:r>
            <a:r>
              <a:rPr dirty="0"/>
              <a:t>branchs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6330" y="31587"/>
            <a:ext cx="5890813" cy="4880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292" y="203453"/>
            <a:ext cx="291274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Fluxo do</a:t>
            </a:r>
            <a:r>
              <a:rPr spc="-85" dirty="0"/>
              <a:t> </a:t>
            </a:r>
            <a:r>
              <a:rPr dirty="0"/>
              <a:t>Gitflow</a:t>
            </a:r>
          </a:p>
        </p:txBody>
      </p:sp>
      <p:sp>
        <p:nvSpPr>
          <p:cNvPr id="3" name="object 3"/>
          <p:cNvSpPr/>
          <p:nvPr/>
        </p:nvSpPr>
        <p:spPr>
          <a:xfrm>
            <a:off x="934251" y="823036"/>
            <a:ext cx="6984412" cy="3623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322" y="410971"/>
            <a:ext cx="8272780" cy="39897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434343"/>
              </a:buClr>
              <a:buSzPct val="80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Arial"/>
                <a:cs typeface="Arial"/>
              </a:rPr>
              <a:t>Develop </a:t>
            </a:r>
            <a:r>
              <a:rPr sz="2000" dirty="0">
                <a:latin typeface="Arial"/>
                <a:cs typeface="Arial"/>
              </a:rPr>
              <a:t>é criado a partir do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master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434343"/>
              </a:buClr>
              <a:buSzPct val="80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Feature-x </a:t>
            </a:r>
            <a:r>
              <a:rPr sz="2000" dirty="0">
                <a:latin typeface="Arial"/>
                <a:cs typeface="Arial"/>
              </a:rPr>
              <a:t>é criado a partir do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develop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434343"/>
              </a:buClr>
              <a:buSzPct val="80000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Após finalizar a branch </a:t>
            </a:r>
            <a:r>
              <a:rPr sz="2000" b="1" dirty="0">
                <a:latin typeface="Arial"/>
                <a:cs typeface="Arial"/>
              </a:rPr>
              <a:t>feature-x, </a:t>
            </a:r>
            <a:r>
              <a:rPr sz="2000" dirty="0">
                <a:latin typeface="Arial"/>
                <a:cs typeface="Arial"/>
              </a:rPr>
              <a:t>realiza-se o merge para o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develop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434343"/>
              </a:buClr>
              <a:buSzPct val="80000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Após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as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features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previstas</a:t>
            </a:r>
            <a:r>
              <a:rPr sz="2000" spc="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para</a:t>
            </a:r>
            <a:r>
              <a:rPr sz="2000" spc="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release</a:t>
            </a:r>
            <a:r>
              <a:rPr sz="2000" spc="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estarem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</a:t>
            </a:r>
            <a:r>
              <a:rPr sz="2000" spc="6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develop</a:t>
            </a:r>
            <a:r>
              <a:rPr sz="2000" b="1" spc="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cria-se</a:t>
            </a:r>
            <a:endParaRPr sz="20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um branch </a:t>
            </a:r>
            <a:r>
              <a:rPr sz="2000" b="1" dirty="0">
                <a:latin typeface="Arial"/>
                <a:cs typeface="Arial"/>
              </a:rPr>
              <a:t>release </a:t>
            </a:r>
            <a:r>
              <a:rPr sz="2000" dirty="0">
                <a:latin typeface="Arial"/>
                <a:cs typeface="Arial"/>
              </a:rPr>
              <a:t>a partir do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develop;</a:t>
            </a:r>
            <a:endParaRPr sz="2000">
              <a:latin typeface="Arial"/>
              <a:cs typeface="Arial"/>
            </a:endParaRPr>
          </a:p>
          <a:p>
            <a:pPr marL="354965" marR="5080" indent="-342900" algn="just">
              <a:lnSpc>
                <a:spcPct val="100000"/>
              </a:lnSpc>
              <a:spcBef>
                <a:spcPts val="5"/>
              </a:spcBef>
              <a:buClr>
                <a:srgbClr val="434343"/>
              </a:buClr>
              <a:buSzPct val="80000"/>
              <a:buChar char="•"/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Branch </a:t>
            </a:r>
            <a:r>
              <a:rPr sz="2000" b="1" spc="-5" dirty="0">
                <a:latin typeface="Arial"/>
                <a:cs typeface="Arial"/>
              </a:rPr>
              <a:t>release </a:t>
            </a:r>
            <a:r>
              <a:rPr sz="2000" spc="-5" dirty="0">
                <a:latin typeface="Arial"/>
                <a:cs typeface="Arial"/>
              </a:rPr>
              <a:t>conta </a:t>
            </a:r>
            <a:r>
              <a:rPr sz="2000" dirty="0">
                <a:latin typeface="Arial"/>
                <a:cs typeface="Arial"/>
              </a:rPr>
              <a:t>com </a:t>
            </a:r>
            <a:r>
              <a:rPr sz="2000" spc="-5" dirty="0">
                <a:latin typeface="Arial"/>
                <a:cs typeface="Arial"/>
              </a:rPr>
              <a:t>tarefas </a:t>
            </a:r>
            <a:r>
              <a:rPr sz="2000" dirty="0">
                <a:latin typeface="Arial"/>
                <a:cs typeface="Arial"/>
              </a:rPr>
              <a:t>para publicação, bug </a:t>
            </a:r>
            <a:r>
              <a:rPr sz="2000" spc="-5" dirty="0">
                <a:latin typeface="Arial"/>
                <a:cs typeface="Arial"/>
              </a:rPr>
              <a:t>fixes </a:t>
            </a:r>
            <a:r>
              <a:rPr sz="2000" dirty="0">
                <a:latin typeface="Arial"/>
                <a:cs typeface="Arial"/>
              </a:rPr>
              <a:t>e  documentação;</a:t>
            </a:r>
            <a:endParaRPr sz="2000">
              <a:latin typeface="Arial"/>
              <a:cs typeface="Arial"/>
            </a:endParaRPr>
          </a:p>
          <a:p>
            <a:pPr marL="354965" marR="5080" indent="-342900" algn="just">
              <a:lnSpc>
                <a:spcPct val="100000"/>
              </a:lnSpc>
              <a:buClr>
                <a:srgbClr val="434343"/>
              </a:buClr>
              <a:buSzPct val="80000"/>
              <a:buChar char="•"/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Release é finalizado, realiza </a:t>
            </a:r>
            <a:r>
              <a:rPr sz="2000" spc="-5" dirty="0">
                <a:latin typeface="Arial"/>
                <a:cs typeface="Arial"/>
              </a:rPr>
              <a:t>um merge </a:t>
            </a:r>
            <a:r>
              <a:rPr sz="2000" dirty="0">
                <a:latin typeface="Arial"/>
                <a:cs typeface="Arial"/>
              </a:rPr>
              <a:t>desse </a:t>
            </a:r>
            <a:r>
              <a:rPr sz="2000" spc="-5" dirty="0">
                <a:latin typeface="Arial"/>
                <a:cs typeface="Arial"/>
              </a:rPr>
              <a:t>branch </a:t>
            </a:r>
            <a:r>
              <a:rPr sz="2000" dirty="0">
                <a:latin typeface="Arial"/>
                <a:cs typeface="Arial"/>
              </a:rPr>
              <a:t>no </a:t>
            </a:r>
            <a:r>
              <a:rPr sz="2000" b="1" dirty="0">
                <a:latin typeface="Arial"/>
                <a:cs typeface="Arial"/>
              </a:rPr>
              <a:t>develop </a:t>
            </a:r>
            <a:r>
              <a:rPr sz="2000" dirty="0">
                <a:latin typeface="Arial"/>
                <a:cs typeface="Arial"/>
              </a:rPr>
              <a:t>e  no </a:t>
            </a:r>
            <a:r>
              <a:rPr sz="2000" b="1" spc="-5" dirty="0">
                <a:latin typeface="Arial"/>
                <a:cs typeface="Arial"/>
              </a:rPr>
              <a:t>master</a:t>
            </a:r>
            <a:r>
              <a:rPr sz="2000" spc="-5" dirty="0">
                <a:latin typeface="Arial"/>
                <a:cs typeface="Arial"/>
              </a:rPr>
              <a:t>, criar-se uma </a:t>
            </a:r>
            <a:r>
              <a:rPr sz="2000" dirty="0">
                <a:latin typeface="Arial"/>
                <a:cs typeface="Arial"/>
              </a:rPr>
              <a:t>tag </a:t>
            </a:r>
            <a:r>
              <a:rPr sz="2000" spc="-5" dirty="0">
                <a:latin typeface="Arial"/>
                <a:cs typeface="Arial"/>
              </a:rPr>
              <a:t>para facilitar futuras referências </a:t>
            </a:r>
            <a:r>
              <a:rPr sz="2000" dirty="0">
                <a:latin typeface="Arial"/>
                <a:cs typeface="Arial"/>
              </a:rPr>
              <a:t>no  histório e exclui o branch dessa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release</a:t>
            </a:r>
            <a:endParaRPr sz="2000">
              <a:latin typeface="Arial"/>
              <a:cs typeface="Arial"/>
            </a:endParaRPr>
          </a:p>
          <a:p>
            <a:pPr marL="354965" marR="5080" indent="-342900" algn="just">
              <a:lnSpc>
                <a:spcPct val="100000"/>
              </a:lnSpc>
              <a:buClr>
                <a:srgbClr val="434343"/>
              </a:buClr>
              <a:buSzPct val="80000"/>
              <a:buChar char="•"/>
              <a:tabLst>
                <a:tab pos="355600" algn="l"/>
              </a:tabLst>
            </a:pPr>
            <a:r>
              <a:rPr sz="2000" spc="-5" dirty="0">
                <a:latin typeface="Arial"/>
                <a:cs typeface="Arial"/>
              </a:rPr>
              <a:t>Se </a:t>
            </a:r>
            <a:r>
              <a:rPr sz="2000" dirty="0">
                <a:latin typeface="Arial"/>
                <a:cs typeface="Arial"/>
              </a:rPr>
              <a:t>um </a:t>
            </a:r>
            <a:r>
              <a:rPr sz="2000" spc="-5" dirty="0">
                <a:latin typeface="Arial"/>
                <a:cs typeface="Arial"/>
              </a:rPr>
              <a:t>problema </a:t>
            </a:r>
            <a:r>
              <a:rPr sz="2000" dirty="0">
                <a:latin typeface="Arial"/>
                <a:cs typeface="Arial"/>
              </a:rPr>
              <a:t>é </a:t>
            </a:r>
            <a:r>
              <a:rPr sz="2000" spc="-5" dirty="0">
                <a:latin typeface="Arial"/>
                <a:cs typeface="Arial"/>
              </a:rPr>
              <a:t>encontrado </a:t>
            </a:r>
            <a:r>
              <a:rPr sz="2000" dirty="0">
                <a:latin typeface="Arial"/>
                <a:cs typeface="Arial"/>
              </a:rPr>
              <a:t>no </a:t>
            </a:r>
            <a:r>
              <a:rPr sz="2000" b="1" spc="-20" dirty="0">
                <a:latin typeface="Arial"/>
                <a:cs typeface="Arial"/>
              </a:rPr>
              <a:t>master, </a:t>
            </a:r>
            <a:r>
              <a:rPr sz="2000" spc="-5" dirty="0">
                <a:latin typeface="Arial"/>
                <a:cs typeface="Arial"/>
              </a:rPr>
              <a:t>um branch </a:t>
            </a:r>
            <a:r>
              <a:rPr sz="2000" b="1" spc="-5" dirty="0">
                <a:latin typeface="Arial"/>
                <a:cs typeface="Arial"/>
              </a:rPr>
              <a:t>hotfix-x </a:t>
            </a:r>
            <a:r>
              <a:rPr sz="2000" i="1" dirty="0">
                <a:latin typeface="Arial"/>
                <a:cs typeface="Arial"/>
              </a:rPr>
              <a:t>é  criado</a:t>
            </a:r>
            <a:endParaRPr sz="2000">
              <a:latin typeface="Arial"/>
              <a:cs typeface="Arial"/>
            </a:endParaRPr>
          </a:p>
          <a:p>
            <a:pPr marL="355600" indent="-342900" algn="just">
              <a:lnSpc>
                <a:spcPct val="100000"/>
              </a:lnSpc>
              <a:buClr>
                <a:srgbClr val="434343"/>
              </a:buClr>
              <a:buSzPct val="80000"/>
              <a:buChar char="•"/>
              <a:tabLst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Quando </a:t>
            </a:r>
            <a:r>
              <a:rPr sz="2000" b="1" dirty="0">
                <a:latin typeface="Arial"/>
                <a:cs typeface="Arial"/>
              </a:rPr>
              <a:t>hotfix-x </a:t>
            </a:r>
            <a:r>
              <a:rPr sz="2000" dirty="0">
                <a:latin typeface="Arial"/>
                <a:cs typeface="Arial"/>
              </a:rPr>
              <a:t>é finalizado, é </a:t>
            </a:r>
            <a:r>
              <a:rPr sz="2000" spc="-5" dirty="0">
                <a:latin typeface="Arial"/>
                <a:cs typeface="Arial"/>
              </a:rPr>
              <a:t>feito </a:t>
            </a:r>
            <a:r>
              <a:rPr sz="2000" dirty="0">
                <a:latin typeface="Arial"/>
                <a:cs typeface="Arial"/>
              </a:rPr>
              <a:t>um merge no </a:t>
            </a:r>
            <a:r>
              <a:rPr sz="2000" b="1" dirty="0">
                <a:latin typeface="Arial"/>
                <a:cs typeface="Arial"/>
              </a:rPr>
              <a:t>master 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develop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940" y="439039"/>
            <a:ext cx="37287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Material para</a:t>
            </a:r>
            <a:r>
              <a:rPr sz="3000" spc="-60" dirty="0"/>
              <a:t> </a:t>
            </a:r>
            <a:r>
              <a:rPr sz="3000" dirty="0"/>
              <a:t>estudo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05764" y="1177290"/>
            <a:ext cx="7840345" cy="3263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ts val="2050"/>
              </a:lnSpc>
              <a:spcBef>
                <a:spcPts val="100"/>
              </a:spcBef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800" spc="-5" dirty="0">
                <a:latin typeface="Arial"/>
                <a:cs typeface="Arial"/>
              </a:rPr>
              <a:t>Licenças:</a:t>
            </a:r>
            <a:r>
              <a:rPr sz="1800" spc="1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https://choosealicense.com/</a:t>
            </a:r>
            <a:endParaRPr sz="1800">
              <a:latin typeface="Arial"/>
              <a:cs typeface="Arial"/>
            </a:endParaRPr>
          </a:p>
          <a:p>
            <a:pPr marL="353695" indent="-341630">
              <a:lnSpc>
                <a:spcPts val="1945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800" spc="-5" dirty="0">
                <a:latin typeface="Arial"/>
                <a:cs typeface="Arial"/>
                <a:hlinkClick r:id="rId3"/>
              </a:rPr>
              <a:t>Gerar Changelog:</a:t>
            </a:r>
            <a:r>
              <a:rPr sz="1800" spc="55" dirty="0">
                <a:solidFill>
                  <a:srgbClr val="0462C1"/>
                </a:solidFill>
                <a:latin typeface="Arial"/>
                <a:cs typeface="Arial"/>
                <a:hlinkClick r:id="rId3"/>
              </a:rPr>
              <a:t> </a:t>
            </a:r>
            <a:r>
              <a:rPr sz="1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https://github.com/conventional-changelog/standard-</a:t>
            </a:r>
            <a:endParaRPr sz="1800">
              <a:latin typeface="Arial"/>
              <a:cs typeface="Arial"/>
            </a:endParaRPr>
          </a:p>
          <a:p>
            <a:pPr marL="353695">
              <a:lnSpc>
                <a:spcPts val="1945"/>
              </a:lnSpc>
            </a:pPr>
            <a:r>
              <a:rPr sz="1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version</a:t>
            </a:r>
            <a:endParaRPr sz="1800">
              <a:latin typeface="Arial"/>
              <a:cs typeface="Arial"/>
            </a:endParaRPr>
          </a:p>
          <a:p>
            <a:pPr marL="353695" indent="-341630">
              <a:lnSpc>
                <a:spcPts val="1945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800" spc="-5" dirty="0">
                <a:latin typeface="Arial"/>
                <a:cs typeface="Arial"/>
              </a:rPr>
              <a:t>Aprenda ramificação:</a:t>
            </a:r>
            <a:r>
              <a:rPr sz="1800" spc="2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http://learngitbranching.js.org/</a:t>
            </a:r>
            <a:endParaRPr sz="1800">
              <a:latin typeface="Arial"/>
              <a:cs typeface="Arial"/>
            </a:endParaRPr>
          </a:p>
          <a:p>
            <a:pPr marL="353695" indent="-341630">
              <a:lnSpc>
                <a:spcPts val="1945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800" spc="-5" dirty="0">
                <a:latin typeface="Arial"/>
                <a:cs typeface="Arial"/>
              </a:rPr>
              <a:t>Pratique ramificação:</a:t>
            </a:r>
            <a:r>
              <a:rPr sz="1800" spc="3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http://git-school.github.io/visualizing-git/#free</a:t>
            </a:r>
            <a:endParaRPr sz="1800">
              <a:latin typeface="Arial"/>
              <a:cs typeface="Arial"/>
            </a:endParaRPr>
          </a:p>
          <a:p>
            <a:pPr marL="353695" indent="-341630">
              <a:lnSpc>
                <a:spcPts val="1945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800" spc="-10" dirty="0">
                <a:latin typeface="Arial"/>
                <a:cs typeface="Arial"/>
              </a:rPr>
              <a:t>Tutoriais </a:t>
            </a:r>
            <a:r>
              <a:rPr sz="1800" spc="-5" dirty="0">
                <a:latin typeface="Arial"/>
                <a:cs typeface="Arial"/>
              </a:rPr>
              <a:t>do </a:t>
            </a:r>
            <a:r>
              <a:rPr sz="1800" dirty="0">
                <a:latin typeface="Arial"/>
                <a:cs typeface="Arial"/>
              </a:rPr>
              <a:t>Git </a:t>
            </a:r>
            <a:r>
              <a:rPr sz="1800" spc="-5" dirty="0">
                <a:latin typeface="Arial"/>
                <a:cs typeface="Arial"/>
              </a:rPr>
              <a:t>e Github:</a:t>
            </a:r>
            <a:r>
              <a:rPr sz="1800" spc="1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http://try.github.io/</a:t>
            </a:r>
            <a:endParaRPr sz="1800">
              <a:latin typeface="Arial"/>
              <a:cs typeface="Arial"/>
            </a:endParaRPr>
          </a:p>
          <a:p>
            <a:pPr marL="353695" indent="-341630">
              <a:lnSpc>
                <a:spcPts val="1945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https://github.com/blog/2019-how-to-undo-almost-anything-with-git</a:t>
            </a:r>
            <a:endParaRPr sz="1800">
              <a:latin typeface="Arial"/>
              <a:cs typeface="Arial"/>
            </a:endParaRPr>
          </a:p>
          <a:p>
            <a:pPr marL="353695" indent="-341630">
              <a:lnSpc>
                <a:spcPts val="1945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6"/>
              </a:rPr>
              <a:t>https://github.com/blog/2104-working-with-submodules</a:t>
            </a:r>
            <a:endParaRPr sz="1800">
              <a:latin typeface="Arial"/>
              <a:cs typeface="Arial"/>
            </a:endParaRPr>
          </a:p>
          <a:p>
            <a:pPr marL="353695" marR="5080" indent="-341630">
              <a:lnSpc>
                <a:spcPts val="1939"/>
              </a:lnSpc>
              <a:spcBef>
                <a:spcPts val="140"/>
              </a:spcBef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7"/>
              </a:rPr>
              <a:t>https://services.github.com/on-demand/downloads/submodule-vs-subtree-  cheat-sheet/</a:t>
            </a:r>
            <a:endParaRPr sz="1800">
              <a:latin typeface="Arial"/>
              <a:cs typeface="Arial"/>
            </a:endParaRPr>
          </a:p>
          <a:p>
            <a:pPr marL="353695" indent="-341630">
              <a:lnSpc>
                <a:spcPts val="1810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8"/>
              </a:rPr>
              <a:t>https://www.atlassian.com/git</a:t>
            </a:r>
            <a:endParaRPr sz="1800">
              <a:latin typeface="Arial"/>
              <a:cs typeface="Arial"/>
            </a:endParaRPr>
          </a:p>
          <a:p>
            <a:pPr marL="353695" indent="-341630">
              <a:lnSpc>
                <a:spcPts val="1945"/>
              </a:lnSpc>
              <a:buClr>
                <a:srgbClr val="434343"/>
              </a:buClr>
              <a:buChar char="●"/>
              <a:tabLst>
                <a:tab pos="353695" algn="l"/>
                <a:tab pos="354330" algn="l"/>
              </a:tabLst>
            </a:pPr>
            <a:r>
              <a:rPr sz="1800" spc="-5" dirty="0">
                <a:latin typeface="Arial"/>
                <a:cs typeface="Arial"/>
              </a:rPr>
              <a:t>Curso gratuito do </a:t>
            </a:r>
            <a:r>
              <a:rPr sz="1800" dirty="0">
                <a:latin typeface="Arial"/>
                <a:cs typeface="Arial"/>
              </a:rPr>
              <a:t>Git e </a:t>
            </a:r>
            <a:r>
              <a:rPr sz="1800" spc="-5" dirty="0">
                <a:latin typeface="Arial"/>
                <a:cs typeface="Arial"/>
              </a:rPr>
              <a:t>Github:</a:t>
            </a:r>
            <a:r>
              <a:rPr sz="1800" spc="5" dirty="0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sz="1800" u="heavy" spc="-10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</a:rPr>
              <a:t>https://</a:t>
            </a:r>
            <a:r>
              <a:rPr sz="1800" u="heavy" spc="-10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  <a:hlinkClick r:id="rId9"/>
              </a:rPr>
              <a:t>www.udemy.com/git-e-github-para-</a:t>
            </a:r>
            <a:endParaRPr sz="1800">
              <a:latin typeface="Arial"/>
              <a:cs typeface="Arial"/>
            </a:endParaRPr>
          </a:p>
          <a:p>
            <a:pPr marL="353695">
              <a:lnSpc>
                <a:spcPts val="2055"/>
              </a:lnSpc>
            </a:pPr>
            <a:r>
              <a:rPr sz="1800" u="heavy" spc="-5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</a:rPr>
              <a:t>iniciantes/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940" y="439039"/>
            <a:ext cx="21856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Referências</a:t>
            </a:r>
            <a:endParaRPr sz="30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 indent="-341630">
              <a:lnSpc>
                <a:spcPts val="2050"/>
              </a:lnSpc>
              <a:spcBef>
                <a:spcPts val="100"/>
              </a:spcBef>
              <a:buClr>
                <a:srgbClr val="434343"/>
              </a:buClr>
              <a:buChar char="●"/>
              <a:tabLst>
                <a:tab pos="354330" algn="l"/>
                <a:tab pos="354965" algn="l"/>
              </a:tabLst>
            </a:pPr>
            <a:r>
              <a:rPr spc="-5" dirty="0">
                <a:hlinkClick r:id="rId2"/>
              </a:rPr>
              <a:t>https://guides.github.com/pdfs/githubflow-online.pdf</a:t>
            </a:r>
          </a:p>
          <a:p>
            <a:pPr marL="353695" indent="-341630">
              <a:lnSpc>
                <a:spcPts val="1945"/>
              </a:lnSpc>
              <a:buClr>
                <a:srgbClr val="434343"/>
              </a:buClr>
              <a:buChar char="●"/>
              <a:tabLst>
                <a:tab pos="354330" algn="l"/>
                <a:tab pos="354965" algn="l"/>
              </a:tabLst>
            </a:pPr>
            <a:r>
              <a:rPr spc="-5" dirty="0">
                <a:hlinkClick r:id="rId3"/>
              </a:rPr>
              <a:t>http://semver.org/lang/pt-BR/</a:t>
            </a:r>
          </a:p>
          <a:p>
            <a:pPr marL="353695" indent="-341630">
              <a:lnSpc>
                <a:spcPts val="1945"/>
              </a:lnSpc>
              <a:buClr>
                <a:srgbClr val="434343"/>
              </a:buClr>
              <a:buChar char="●"/>
              <a:tabLst>
                <a:tab pos="354330" algn="l"/>
                <a:tab pos="354965" algn="l"/>
              </a:tabLst>
            </a:pPr>
            <a:r>
              <a:rPr spc="-5" dirty="0">
                <a:hlinkClick r:id="rId4"/>
              </a:rPr>
              <a:t>http://dafoster.net/articles/2015/03/14/semantic-versioning-vs-romantic-</a:t>
            </a:r>
          </a:p>
          <a:p>
            <a:pPr marL="353695">
              <a:lnSpc>
                <a:spcPts val="1945"/>
              </a:lnSpc>
            </a:pPr>
            <a:r>
              <a:rPr spc="-5" dirty="0">
                <a:hlinkClick r:id="rId4"/>
              </a:rPr>
              <a:t>versioning/</a:t>
            </a:r>
          </a:p>
          <a:p>
            <a:pPr marL="353695" indent="-341630">
              <a:lnSpc>
                <a:spcPts val="1945"/>
              </a:lnSpc>
              <a:buClr>
                <a:srgbClr val="434343"/>
              </a:buClr>
              <a:buChar char="●"/>
              <a:tabLst>
                <a:tab pos="354330" algn="l"/>
                <a:tab pos="354965" algn="l"/>
              </a:tabLst>
            </a:pPr>
            <a:r>
              <a:rPr spc="-5" dirty="0">
                <a:hlinkClick r:id="rId5"/>
              </a:rPr>
              <a:t>https://conventionalcommits.org/</a:t>
            </a:r>
          </a:p>
          <a:p>
            <a:pPr marL="353695" indent="-341630">
              <a:lnSpc>
                <a:spcPts val="1945"/>
              </a:lnSpc>
              <a:buClr>
                <a:srgbClr val="434343"/>
              </a:buClr>
              <a:buChar char="●"/>
              <a:tabLst>
                <a:tab pos="354330" algn="l"/>
                <a:tab pos="354965" algn="l"/>
              </a:tabLst>
            </a:pPr>
            <a:r>
              <a:rPr dirty="0">
                <a:hlinkClick r:id="rId6"/>
              </a:rPr>
              <a:t>https://git-scm.com</a:t>
            </a:r>
          </a:p>
          <a:p>
            <a:pPr marL="353695" indent="-341630">
              <a:lnSpc>
                <a:spcPts val="1945"/>
              </a:lnSpc>
              <a:buClr>
                <a:srgbClr val="434343"/>
              </a:buClr>
              <a:buChar char="●"/>
              <a:tabLst>
                <a:tab pos="354330" algn="l"/>
                <a:tab pos="354965" algn="l"/>
              </a:tabLst>
            </a:pPr>
            <a:r>
              <a:rPr spc="-5" dirty="0">
                <a:hlinkClick r:id="rId6"/>
              </a:rPr>
              <a:t>https://blog.pronus.io/posts/qual-a-melhor-ferramenta-de-controle-de-versao-</a:t>
            </a:r>
          </a:p>
          <a:p>
            <a:pPr marL="353695">
              <a:lnSpc>
                <a:spcPts val="1945"/>
              </a:lnSpc>
            </a:pPr>
            <a:r>
              <a:rPr spc="-5" dirty="0">
                <a:hlinkClick r:id="rId6"/>
              </a:rPr>
              <a:t>subversion-git-ou-mercurial/</a:t>
            </a:r>
          </a:p>
          <a:p>
            <a:pPr marL="353695" indent="-341630">
              <a:lnSpc>
                <a:spcPts val="1945"/>
              </a:lnSpc>
              <a:buClr>
                <a:srgbClr val="434343"/>
              </a:buClr>
              <a:buChar char="●"/>
              <a:tabLst>
                <a:tab pos="354330" algn="l"/>
                <a:tab pos="354965" algn="l"/>
              </a:tabLst>
            </a:pPr>
            <a:r>
              <a:rPr spc="-5" dirty="0">
                <a:hlinkClick r:id="rId6"/>
              </a:rPr>
              <a:t>http://rogerdudler.github.io/git-guide/index.pt_BR.html</a:t>
            </a:r>
          </a:p>
          <a:p>
            <a:pPr marL="353695" indent="-341630">
              <a:lnSpc>
                <a:spcPts val="2050"/>
              </a:lnSpc>
              <a:buClr>
                <a:srgbClr val="434343"/>
              </a:buClr>
              <a:buChar char="●"/>
              <a:tabLst>
                <a:tab pos="354330" algn="l"/>
                <a:tab pos="354965" algn="l"/>
              </a:tabLst>
            </a:pPr>
            <a:r>
              <a:rPr spc="-5" dirty="0">
                <a:hlinkClick r:id="rId6"/>
              </a:rPr>
              <a:t>https://nvie.com/posts/a-successful-git-branching-model/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3254</Words>
  <Application>Microsoft Office PowerPoint</Application>
  <PresentationFormat>Apresentação na tela (16:9)</PresentationFormat>
  <Paragraphs>473</Paragraphs>
  <Slides>99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Carlito</vt:lpstr>
      <vt:lpstr>Times New Roman</vt:lpstr>
      <vt:lpstr>Office Theme</vt:lpstr>
      <vt:lpstr>Entendendo o Git e Github</vt:lpstr>
      <vt:lpstr>Roteiro</vt:lpstr>
      <vt:lpstr>O que é Sistema de Controle de Versão (SCV)?</vt:lpstr>
      <vt:lpstr>Como funciona?</vt:lpstr>
      <vt:lpstr>Como funciona?</vt:lpstr>
      <vt:lpstr>Como funciona?</vt:lpstr>
      <vt:lpstr>Classificação dos SCV</vt:lpstr>
      <vt:lpstr>Algumas soluções de SCV</vt:lpstr>
      <vt:lpstr>Outras soluções de SCV</vt:lpstr>
      <vt:lpstr>Git?</vt:lpstr>
      <vt:lpstr>História do Git</vt:lpstr>
      <vt:lpstr>O esquema básico do Git</vt:lpstr>
      <vt:lpstr>O esquema básico do Git</vt:lpstr>
      <vt:lpstr>O esquema básico do Git</vt:lpstr>
      <vt:lpstr>Principais estágios de um projeto</vt:lpstr>
      <vt:lpstr>A forma como o Git trabalha com os projetos</vt:lpstr>
      <vt:lpstr>Quem usa git? Onde é usado?</vt:lpstr>
      <vt:lpstr>Git e Github</vt:lpstr>
      <vt:lpstr>Serviços web para projetos Git</vt:lpstr>
      <vt:lpstr>Git e GitHub na prática</vt:lpstr>
      <vt:lpstr>Arquivos comuns no Git</vt:lpstr>
      <vt:lpstr>Download e instalação do Git e GitHub</vt:lpstr>
      <vt:lpstr>Configuração Inicial do Git</vt:lpstr>
      <vt:lpstr>Comandos Iniciais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Vá até o GitHub</vt:lpstr>
      <vt:lpstr>Criação de cadastro com e-mail DCOMP</vt:lpstr>
      <vt:lpstr>Efetuar Login</vt:lpstr>
      <vt:lpstr>Página Inicial – Exibição de Repositórios</vt:lpstr>
      <vt:lpstr>Página Inicial – timeline com informações dos seus  amigos</vt:lpstr>
      <vt:lpstr>Configurações da Conta</vt:lpstr>
      <vt:lpstr>Seu perfil – Overview de Projetos</vt:lpstr>
      <vt:lpstr>Criar novo repositório</vt:lpstr>
      <vt:lpstr>Criar novo repositório</vt:lpstr>
      <vt:lpstr>Repositório criado</vt:lpstr>
      <vt:lpstr>Repositório criado</vt:lpstr>
      <vt:lpstr>Comandos Básicos</vt:lpstr>
      <vt:lpstr>Overview do Repositório</vt:lpstr>
      <vt:lpstr>Commits do repositório</vt:lpstr>
      <vt:lpstr>Commits do Repositório</vt:lpstr>
      <vt:lpstr>Visualizando mudanças do arquivo</vt:lpstr>
      <vt:lpstr>Comandos Básicos</vt:lpstr>
      <vt:lpstr>Comandos Básicos</vt:lpstr>
      <vt:lpstr>Conceito Importante</vt:lpstr>
      <vt:lpstr>Conceito Importante</vt:lpstr>
      <vt:lpstr>REPOSITÓRIO</vt:lpstr>
      <vt:lpstr>Comandos Básicos</vt:lpstr>
      <vt:lpstr>Comandos Básicos</vt:lpstr>
      <vt:lpstr>Comandos Básicos</vt:lpstr>
      <vt:lpstr>Comandos Básicos</vt:lpstr>
      <vt:lpstr>Comandos Básicos</vt:lpstr>
      <vt:lpstr>Criando pull requests</vt:lpstr>
      <vt:lpstr>Criando pull requests</vt:lpstr>
      <vt:lpstr>Pull request sem conflitos</vt:lpstr>
      <vt:lpstr>Branches do repositório</vt:lpstr>
      <vt:lpstr>Branches do repositório</vt:lpstr>
      <vt:lpstr>Comandos Básicos</vt:lpstr>
      <vt:lpstr>Comandos Básicos</vt:lpstr>
      <vt:lpstr>Comandos Básicos</vt:lpstr>
      <vt:lpstr>Comandos Básicos</vt:lpstr>
      <vt:lpstr>Comandos Básicos</vt:lpstr>
      <vt:lpstr>Ramificação de conflito</vt:lpstr>
      <vt:lpstr>Comandos Básicos</vt:lpstr>
      <vt:lpstr>Comandos Básicos</vt:lpstr>
      <vt:lpstr>Fazendo o merge pelo GitHub</vt:lpstr>
      <vt:lpstr>Fazendo o merge pelo GitHub</vt:lpstr>
      <vt:lpstr>Resumo dos estados dos arquivos no GitHub</vt:lpstr>
      <vt:lpstr>Conhecendo mais o GitHub</vt:lpstr>
      <vt:lpstr>Releases do Repositório</vt:lpstr>
      <vt:lpstr>Releases do repositório – Criar uma nova</vt:lpstr>
      <vt:lpstr>Criar nova release – Parte 1</vt:lpstr>
      <vt:lpstr>Criar nova release – Parte 2</vt:lpstr>
      <vt:lpstr>Criar nova release – Parte 2</vt:lpstr>
      <vt:lpstr>Contribuidores para o repositório</vt:lpstr>
      <vt:lpstr>Contribuidores para o repositório</vt:lpstr>
      <vt:lpstr>Wiki do repositório</vt:lpstr>
      <vt:lpstr>Wiki do repositório – Criação de nova página</vt:lpstr>
      <vt:lpstr>Wiki do repositório – Criação de nova página</vt:lpstr>
      <vt:lpstr>Wiki do repositório – Salvar página</vt:lpstr>
      <vt:lpstr>Wiki do repositório – Salvar página</vt:lpstr>
      <vt:lpstr>Configurações do Repositório</vt:lpstr>
      <vt:lpstr>Configurações do repositório</vt:lpstr>
      <vt:lpstr>Repositórios Favoritados</vt:lpstr>
      <vt:lpstr>Seus seguidores</vt:lpstr>
      <vt:lpstr>Quem você segue</vt:lpstr>
      <vt:lpstr>Workflows</vt:lpstr>
      <vt:lpstr>Workflows</vt:lpstr>
      <vt:lpstr>GitFlow</vt:lpstr>
      <vt:lpstr>Possui branchs</vt:lpstr>
      <vt:lpstr>Apresentação do PowerPoint</vt:lpstr>
      <vt:lpstr>Fluxo do Gitflow</vt:lpstr>
      <vt:lpstr>Apresentação do PowerPoint</vt:lpstr>
      <vt:lpstr>Material para estudo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Controle de versão com Git</dc:title>
  <dc:creator>ACMPJ</dc:creator>
  <cp:lastModifiedBy>GETÚLIO DA SILVA SANTOS</cp:lastModifiedBy>
  <cp:revision>1</cp:revision>
  <dcterms:created xsi:type="dcterms:W3CDTF">2022-08-14T22:40:18Z</dcterms:created>
  <dcterms:modified xsi:type="dcterms:W3CDTF">2022-08-14T22:59:12Z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2018-11-28T00:00:00Z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2022-08-14T00:00:00Z</vt:filetime>
  </property>
</Properties>
</file>